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33_72BE273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sldIdLst>
    <p:sldId id="272" r:id="rId5"/>
    <p:sldId id="288" r:id="rId6"/>
    <p:sldId id="321" r:id="rId7"/>
    <p:sldId id="320" r:id="rId8"/>
    <p:sldId id="285" r:id="rId9"/>
    <p:sldId id="287" r:id="rId10"/>
    <p:sldId id="324" r:id="rId11"/>
    <p:sldId id="325" r:id="rId12"/>
    <p:sldId id="326" r:id="rId13"/>
    <p:sldId id="327" r:id="rId14"/>
    <p:sldId id="328" r:id="rId15"/>
    <p:sldId id="322" r:id="rId16"/>
    <p:sldId id="323" r:id="rId17"/>
    <p:sldId id="275" r:id="rId18"/>
    <p:sldId id="276" r:id="rId19"/>
    <p:sldId id="278" r:id="rId20"/>
    <p:sldId id="279" r:id="rId21"/>
    <p:sldId id="280" r:id="rId22"/>
    <p:sldId id="291" r:id="rId23"/>
    <p:sldId id="292" r:id="rId24"/>
    <p:sldId id="294" r:id="rId25"/>
    <p:sldId id="295" r:id="rId26"/>
    <p:sldId id="297" r:id="rId27"/>
    <p:sldId id="299" r:id="rId28"/>
    <p:sldId id="300" r:id="rId29"/>
    <p:sldId id="301" r:id="rId30"/>
    <p:sldId id="302" r:id="rId31"/>
    <p:sldId id="303" r:id="rId32"/>
    <p:sldId id="304" r:id="rId33"/>
    <p:sldId id="305" r:id="rId34"/>
    <p:sldId id="306" r:id="rId35"/>
    <p:sldId id="307" r:id="rId36"/>
    <p:sldId id="310" r:id="rId37"/>
    <p:sldId id="308" r:id="rId38"/>
    <p:sldId id="318" r:id="rId39"/>
    <p:sldId id="311" r:id="rId40"/>
    <p:sldId id="312" r:id="rId41"/>
    <p:sldId id="313" r:id="rId42"/>
    <p:sldId id="315" r:id="rId43"/>
    <p:sldId id="316" r:id="rId44"/>
    <p:sldId id="317" r:id="rId45"/>
    <p:sldId id="289" r:id="rId46"/>
    <p:sldId id="281" r:id="rId47"/>
    <p:sldId id="283" r:id="rId48"/>
    <p:sldId id="284" r:id="rId49"/>
    <p:sldId id="319" r:id="rId50"/>
    <p:sldId id="27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8FAE48-7526-C26E-CEBD-E71A6F20954B}" name="Sascha Moccozet" initials="SM" userId="Sascha Moccozet"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44" autoAdjust="0"/>
  </p:normalViewPr>
  <p:slideViewPr>
    <p:cSldViewPr snapToGrid="0">
      <p:cViewPr varScale="1">
        <p:scale>
          <a:sx n="69" d="100"/>
          <a:sy n="69" d="100"/>
        </p:scale>
        <p:origin x="1234" y="77"/>
      </p:cViewPr>
      <p:guideLst>
        <p:guide orient="horz" pos="3024"/>
        <p:guide pos="3840"/>
      </p:guideLst>
    </p:cSldViewPr>
  </p:slideViewPr>
  <p:outlineViewPr>
    <p:cViewPr>
      <p:scale>
        <a:sx n="33" d="100"/>
        <a:sy n="33" d="100"/>
      </p:scale>
      <p:origin x="0" y="-30446"/>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modernComment_133_72BE2734.xml><?xml version="1.0" encoding="utf-8"?>
<p188:cmLst xmlns:a="http://schemas.openxmlformats.org/drawingml/2006/main" xmlns:r="http://schemas.openxmlformats.org/officeDocument/2006/relationships" xmlns:p188="http://schemas.microsoft.com/office/powerpoint/2018/8/main">
  <p188:cm id="{9F9EA1BF-54F4-4706-B886-58BBD6B7F80E}" authorId="{B48FAE48-7526-C26E-CEBD-E71A6F20954B}" created="2022-10-05T15:06:12.353">
    <pc:sldMkLst xmlns:pc="http://schemas.microsoft.com/office/powerpoint/2013/main/command">
      <pc:docMk/>
      <pc:sldMk cId="1925064500" sldId="307"/>
    </pc:sldMkLst>
    <p188:txBody>
      <a:bodyPr/>
      <a:lstStyle/>
      <a:p>
        <a:r>
          <a:rPr lang="en-US"/>
          <a:t>none, one raster geotiff format. We Have check the geotiff for all the years from 2010 and 2022, and as it not change significantly, we will keep only the one from 2015 (in the middle)</a:t>
        </a:r>
      </a:p>
    </p188:txBody>
  </p188:cm>
</p188: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E48448-BBB4-4719-9489-FC2E8149B0AB}" type="doc">
      <dgm:prSet loTypeId="urn:microsoft.com/office/officeart/2005/8/layout/chevron1" loCatId="process" qsTypeId="urn:microsoft.com/office/officeart/2005/8/quickstyle/simple4" qsCatId="simple" csTypeId="urn:microsoft.com/office/officeart/2005/8/colors/accent1_5" csCatId="accent1" phldr="1"/>
      <dgm:spPr/>
    </dgm:pt>
    <dgm:pt modelId="{1799C401-4D28-42D7-823A-B669456B3350}">
      <dgm:prSet phldrT="[Text]"/>
      <dgm:spPr/>
      <dgm:t>
        <a:bodyPr/>
        <a:lstStyle/>
        <a:p>
          <a:r>
            <a:rPr lang="en-US" dirty="0"/>
            <a:t>Very low danger</a:t>
          </a:r>
        </a:p>
      </dgm:t>
    </dgm:pt>
    <dgm:pt modelId="{71A81A9F-497F-431F-BD79-354AC941C8A4}" type="parTrans" cxnId="{D55D64CE-7688-4720-B046-FF4EAC5CCE82}">
      <dgm:prSet/>
      <dgm:spPr/>
      <dgm:t>
        <a:bodyPr/>
        <a:lstStyle/>
        <a:p>
          <a:endParaRPr lang="en-US"/>
        </a:p>
      </dgm:t>
    </dgm:pt>
    <dgm:pt modelId="{9683719F-D8EE-462D-9F9D-75F4147CC878}" type="sibTrans" cxnId="{D55D64CE-7688-4720-B046-FF4EAC5CCE82}">
      <dgm:prSet/>
      <dgm:spPr/>
      <dgm:t>
        <a:bodyPr/>
        <a:lstStyle/>
        <a:p>
          <a:endParaRPr lang="en-US"/>
        </a:p>
      </dgm:t>
    </dgm:pt>
    <dgm:pt modelId="{475CFE9E-06FF-4186-B09F-5144275F018D}">
      <dgm:prSet phldrT="[Text]"/>
      <dgm:spPr/>
      <dgm:t>
        <a:bodyPr/>
        <a:lstStyle/>
        <a:p>
          <a:r>
            <a:rPr lang="en-US" dirty="0"/>
            <a:t>Low danger</a:t>
          </a:r>
        </a:p>
      </dgm:t>
    </dgm:pt>
    <dgm:pt modelId="{F7214E9C-2495-4F05-A2A0-9AE81E342B49}" type="parTrans" cxnId="{16318005-D29C-4751-B8C0-D866BD6A2C61}">
      <dgm:prSet/>
      <dgm:spPr/>
      <dgm:t>
        <a:bodyPr/>
        <a:lstStyle/>
        <a:p>
          <a:endParaRPr lang="en-US"/>
        </a:p>
      </dgm:t>
    </dgm:pt>
    <dgm:pt modelId="{704E3DEA-AF0A-4026-BABF-735EA31CBB1E}" type="sibTrans" cxnId="{16318005-D29C-4751-B8C0-D866BD6A2C61}">
      <dgm:prSet/>
      <dgm:spPr/>
      <dgm:t>
        <a:bodyPr/>
        <a:lstStyle/>
        <a:p>
          <a:endParaRPr lang="en-US"/>
        </a:p>
      </dgm:t>
    </dgm:pt>
    <dgm:pt modelId="{7D06B7DB-DA12-4153-B29F-CB0EAA663462}">
      <dgm:prSet phldrT="[Text]"/>
      <dgm:spPr/>
      <dgm:t>
        <a:bodyPr/>
        <a:lstStyle/>
        <a:p>
          <a:r>
            <a:rPr lang="en-US" dirty="0"/>
            <a:t>Moderate danger</a:t>
          </a:r>
        </a:p>
      </dgm:t>
    </dgm:pt>
    <dgm:pt modelId="{AC58E4F7-2100-4FDD-9918-B21D812BEE87}" type="parTrans" cxnId="{D1329BC0-55E7-4B17-8B58-20D89BEB9D40}">
      <dgm:prSet/>
      <dgm:spPr/>
      <dgm:t>
        <a:bodyPr/>
        <a:lstStyle/>
        <a:p>
          <a:endParaRPr lang="en-US"/>
        </a:p>
      </dgm:t>
    </dgm:pt>
    <dgm:pt modelId="{F7C9F84E-62FB-4D08-973B-F568E7B88B7E}" type="sibTrans" cxnId="{D1329BC0-55E7-4B17-8B58-20D89BEB9D40}">
      <dgm:prSet/>
      <dgm:spPr/>
      <dgm:t>
        <a:bodyPr/>
        <a:lstStyle/>
        <a:p>
          <a:endParaRPr lang="en-US"/>
        </a:p>
      </dgm:t>
    </dgm:pt>
    <dgm:pt modelId="{2AA687AD-7ABF-4CA7-96E6-02569E5AAD86}">
      <dgm:prSet phldrT="[Text]"/>
      <dgm:spPr/>
      <dgm:t>
        <a:bodyPr/>
        <a:lstStyle/>
        <a:p>
          <a:r>
            <a:rPr lang="en-US" dirty="0"/>
            <a:t>High danger</a:t>
          </a:r>
        </a:p>
      </dgm:t>
    </dgm:pt>
    <dgm:pt modelId="{1C06CD02-069A-48EF-B629-E77E698736DD}" type="parTrans" cxnId="{A179FCA1-A570-470F-A0B2-5038B6EF9AA8}">
      <dgm:prSet/>
      <dgm:spPr/>
      <dgm:t>
        <a:bodyPr/>
        <a:lstStyle/>
        <a:p>
          <a:endParaRPr lang="en-US"/>
        </a:p>
      </dgm:t>
    </dgm:pt>
    <dgm:pt modelId="{5244F910-0656-4572-8A99-7AB17617FAB1}" type="sibTrans" cxnId="{A179FCA1-A570-470F-A0B2-5038B6EF9AA8}">
      <dgm:prSet/>
      <dgm:spPr/>
      <dgm:t>
        <a:bodyPr/>
        <a:lstStyle/>
        <a:p>
          <a:endParaRPr lang="en-US"/>
        </a:p>
      </dgm:t>
    </dgm:pt>
    <dgm:pt modelId="{93B1E142-C1BE-4D64-AE54-54FFCA57EF84}">
      <dgm:prSet phldrT="[Text]"/>
      <dgm:spPr/>
      <dgm:t>
        <a:bodyPr/>
        <a:lstStyle/>
        <a:p>
          <a:r>
            <a:rPr lang="en-US" dirty="0"/>
            <a:t>Very high danger</a:t>
          </a:r>
        </a:p>
      </dgm:t>
    </dgm:pt>
    <dgm:pt modelId="{E4E03016-BAD4-4326-97BE-CBCB913FF011}" type="parTrans" cxnId="{67418980-B014-47C6-9DF5-1191064F4B88}">
      <dgm:prSet/>
      <dgm:spPr/>
      <dgm:t>
        <a:bodyPr/>
        <a:lstStyle/>
        <a:p>
          <a:endParaRPr lang="en-US"/>
        </a:p>
      </dgm:t>
    </dgm:pt>
    <dgm:pt modelId="{DE87A8DC-ADDA-4EEE-A3E5-7EE595B75CDE}" type="sibTrans" cxnId="{67418980-B014-47C6-9DF5-1191064F4B88}">
      <dgm:prSet/>
      <dgm:spPr/>
      <dgm:t>
        <a:bodyPr/>
        <a:lstStyle/>
        <a:p>
          <a:endParaRPr lang="en-US"/>
        </a:p>
      </dgm:t>
    </dgm:pt>
    <dgm:pt modelId="{F3A1AE07-9B92-4320-9A7B-F313F4DB6800}">
      <dgm:prSet phldrT="[Text]"/>
      <dgm:spPr/>
      <dgm:t>
        <a:bodyPr/>
        <a:lstStyle/>
        <a:p>
          <a:r>
            <a:rPr lang="en-US" dirty="0"/>
            <a:t>Extreme danger</a:t>
          </a:r>
        </a:p>
      </dgm:t>
    </dgm:pt>
    <dgm:pt modelId="{4D11CA5A-7846-4C0B-9D2C-DEDC4A1A5AB5}" type="parTrans" cxnId="{3BFCF906-B258-4AE7-8827-C793864E1A0F}">
      <dgm:prSet/>
      <dgm:spPr/>
      <dgm:t>
        <a:bodyPr/>
        <a:lstStyle/>
        <a:p>
          <a:endParaRPr lang="en-US"/>
        </a:p>
      </dgm:t>
    </dgm:pt>
    <dgm:pt modelId="{203EBABE-57F5-4DDB-9ECE-8960C3EABB96}" type="sibTrans" cxnId="{3BFCF906-B258-4AE7-8827-C793864E1A0F}">
      <dgm:prSet/>
      <dgm:spPr/>
      <dgm:t>
        <a:bodyPr/>
        <a:lstStyle/>
        <a:p>
          <a:endParaRPr lang="en-US"/>
        </a:p>
      </dgm:t>
    </dgm:pt>
    <dgm:pt modelId="{5279E145-5C8F-4967-8A08-7542376FFB4F}" type="pres">
      <dgm:prSet presAssocID="{27E48448-BBB4-4719-9489-FC2E8149B0AB}" presName="Name0" presStyleCnt="0">
        <dgm:presLayoutVars>
          <dgm:dir/>
          <dgm:animLvl val="lvl"/>
          <dgm:resizeHandles val="exact"/>
        </dgm:presLayoutVars>
      </dgm:prSet>
      <dgm:spPr/>
    </dgm:pt>
    <dgm:pt modelId="{7F55B651-1C8E-4C35-8C17-C93FF3B4CC58}" type="pres">
      <dgm:prSet presAssocID="{1799C401-4D28-42D7-823A-B669456B3350}" presName="parTxOnly" presStyleLbl="node1" presStyleIdx="0" presStyleCnt="6" custLinFactNeighborX="-68501" custLinFactNeighborY="0">
        <dgm:presLayoutVars>
          <dgm:chMax val="0"/>
          <dgm:chPref val="0"/>
          <dgm:bulletEnabled val="1"/>
        </dgm:presLayoutVars>
      </dgm:prSet>
      <dgm:spPr/>
    </dgm:pt>
    <dgm:pt modelId="{DC15ADD4-642E-4B06-951E-B96A6BF54B05}" type="pres">
      <dgm:prSet presAssocID="{9683719F-D8EE-462D-9F9D-75F4147CC878}" presName="parTxOnlySpace" presStyleCnt="0"/>
      <dgm:spPr/>
    </dgm:pt>
    <dgm:pt modelId="{F3B97033-7A16-4322-AFE5-4D4848E0F80A}" type="pres">
      <dgm:prSet presAssocID="{475CFE9E-06FF-4186-B09F-5144275F018D}" presName="parTxOnly" presStyleLbl="node1" presStyleIdx="1" presStyleCnt="6">
        <dgm:presLayoutVars>
          <dgm:chMax val="0"/>
          <dgm:chPref val="0"/>
          <dgm:bulletEnabled val="1"/>
        </dgm:presLayoutVars>
      </dgm:prSet>
      <dgm:spPr/>
    </dgm:pt>
    <dgm:pt modelId="{F59AD04F-8083-4BF2-AA55-334E5E8F38C4}" type="pres">
      <dgm:prSet presAssocID="{704E3DEA-AF0A-4026-BABF-735EA31CBB1E}" presName="parTxOnlySpace" presStyleCnt="0"/>
      <dgm:spPr/>
    </dgm:pt>
    <dgm:pt modelId="{FA4361FE-FF8A-4D38-AC01-A95674D7FEB2}" type="pres">
      <dgm:prSet presAssocID="{7D06B7DB-DA12-4153-B29F-CB0EAA663462}" presName="parTxOnly" presStyleLbl="node1" presStyleIdx="2" presStyleCnt="6">
        <dgm:presLayoutVars>
          <dgm:chMax val="0"/>
          <dgm:chPref val="0"/>
          <dgm:bulletEnabled val="1"/>
        </dgm:presLayoutVars>
      </dgm:prSet>
      <dgm:spPr/>
    </dgm:pt>
    <dgm:pt modelId="{177E9E59-562A-449A-8FE4-588B234AB8E3}" type="pres">
      <dgm:prSet presAssocID="{F7C9F84E-62FB-4D08-973B-F568E7B88B7E}" presName="parTxOnlySpace" presStyleCnt="0"/>
      <dgm:spPr/>
    </dgm:pt>
    <dgm:pt modelId="{11DA6E0C-064C-455F-A5AC-F9309C366633}" type="pres">
      <dgm:prSet presAssocID="{2AA687AD-7ABF-4CA7-96E6-02569E5AAD86}" presName="parTxOnly" presStyleLbl="node1" presStyleIdx="3" presStyleCnt="6">
        <dgm:presLayoutVars>
          <dgm:chMax val="0"/>
          <dgm:chPref val="0"/>
          <dgm:bulletEnabled val="1"/>
        </dgm:presLayoutVars>
      </dgm:prSet>
      <dgm:spPr/>
    </dgm:pt>
    <dgm:pt modelId="{FB0046F6-6B6E-4FCA-9ED4-5DA99B806C79}" type="pres">
      <dgm:prSet presAssocID="{5244F910-0656-4572-8A99-7AB17617FAB1}" presName="parTxOnlySpace" presStyleCnt="0"/>
      <dgm:spPr/>
    </dgm:pt>
    <dgm:pt modelId="{82F4726B-6CBD-4DE5-A9D5-D4145EA90969}" type="pres">
      <dgm:prSet presAssocID="{93B1E142-C1BE-4D64-AE54-54FFCA57EF84}" presName="parTxOnly" presStyleLbl="node1" presStyleIdx="4" presStyleCnt="6">
        <dgm:presLayoutVars>
          <dgm:chMax val="0"/>
          <dgm:chPref val="0"/>
          <dgm:bulletEnabled val="1"/>
        </dgm:presLayoutVars>
      </dgm:prSet>
      <dgm:spPr/>
    </dgm:pt>
    <dgm:pt modelId="{6F375A6F-734B-43A5-BE61-D74DA14403C2}" type="pres">
      <dgm:prSet presAssocID="{DE87A8DC-ADDA-4EEE-A3E5-7EE595B75CDE}" presName="parTxOnlySpace" presStyleCnt="0"/>
      <dgm:spPr/>
    </dgm:pt>
    <dgm:pt modelId="{C8DD49D8-ED22-43DE-B53C-F2FE916CAE0C}" type="pres">
      <dgm:prSet presAssocID="{F3A1AE07-9B92-4320-9A7B-F313F4DB6800}" presName="parTxOnly" presStyleLbl="node1" presStyleIdx="5" presStyleCnt="6">
        <dgm:presLayoutVars>
          <dgm:chMax val="0"/>
          <dgm:chPref val="0"/>
          <dgm:bulletEnabled val="1"/>
        </dgm:presLayoutVars>
      </dgm:prSet>
      <dgm:spPr/>
    </dgm:pt>
  </dgm:ptLst>
  <dgm:cxnLst>
    <dgm:cxn modelId="{16318005-D29C-4751-B8C0-D866BD6A2C61}" srcId="{27E48448-BBB4-4719-9489-FC2E8149B0AB}" destId="{475CFE9E-06FF-4186-B09F-5144275F018D}" srcOrd="1" destOrd="0" parTransId="{F7214E9C-2495-4F05-A2A0-9AE81E342B49}" sibTransId="{704E3DEA-AF0A-4026-BABF-735EA31CBB1E}"/>
    <dgm:cxn modelId="{CD2CB606-F509-4A6F-8099-AA1192963DD4}" type="presOf" srcId="{1799C401-4D28-42D7-823A-B669456B3350}" destId="{7F55B651-1C8E-4C35-8C17-C93FF3B4CC58}" srcOrd="0" destOrd="0" presId="urn:microsoft.com/office/officeart/2005/8/layout/chevron1"/>
    <dgm:cxn modelId="{3BFCF906-B258-4AE7-8827-C793864E1A0F}" srcId="{27E48448-BBB4-4719-9489-FC2E8149B0AB}" destId="{F3A1AE07-9B92-4320-9A7B-F313F4DB6800}" srcOrd="5" destOrd="0" parTransId="{4D11CA5A-7846-4C0B-9D2C-DEDC4A1A5AB5}" sibTransId="{203EBABE-57F5-4DDB-9ECE-8960C3EABB96}"/>
    <dgm:cxn modelId="{0FABD60A-6ED4-4BD7-A295-F6C3B5C672E2}" type="presOf" srcId="{475CFE9E-06FF-4186-B09F-5144275F018D}" destId="{F3B97033-7A16-4322-AFE5-4D4848E0F80A}" srcOrd="0" destOrd="0" presId="urn:microsoft.com/office/officeart/2005/8/layout/chevron1"/>
    <dgm:cxn modelId="{CFD7CB64-1A88-43FC-83AD-B293F18D64F6}" type="presOf" srcId="{F3A1AE07-9B92-4320-9A7B-F313F4DB6800}" destId="{C8DD49D8-ED22-43DE-B53C-F2FE916CAE0C}" srcOrd="0" destOrd="0" presId="urn:microsoft.com/office/officeart/2005/8/layout/chevron1"/>
    <dgm:cxn modelId="{67418980-B014-47C6-9DF5-1191064F4B88}" srcId="{27E48448-BBB4-4719-9489-FC2E8149B0AB}" destId="{93B1E142-C1BE-4D64-AE54-54FFCA57EF84}" srcOrd="4" destOrd="0" parTransId="{E4E03016-BAD4-4326-97BE-CBCB913FF011}" sibTransId="{DE87A8DC-ADDA-4EEE-A3E5-7EE595B75CDE}"/>
    <dgm:cxn modelId="{CD817382-93A2-4562-900B-2236C84A52FE}" type="presOf" srcId="{7D06B7DB-DA12-4153-B29F-CB0EAA663462}" destId="{FA4361FE-FF8A-4D38-AC01-A95674D7FEB2}" srcOrd="0" destOrd="0" presId="urn:microsoft.com/office/officeart/2005/8/layout/chevron1"/>
    <dgm:cxn modelId="{54F0849A-61E4-49BB-9E92-D6357671CC2D}" type="presOf" srcId="{93B1E142-C1BE-4D64-AE54-54FFCA57EF84}" destId="{82F4726B-6CBD-4DE5-A9D5-D4145EA90969}" srcOrd="0" destOrd="0" presId="urn:microsoft.com/office/officeart/2005/8/layout/chevron1"/>
    <dgm:cxn modelId="{A179FCA1-A570-470F-A0B2-5038B6EF9AA8}" srcId="{27E48448-BBB4-4719-9489-FC2E8149B0AB}" destId="{2AA687AD-7ABF-4CA7-96E6-02569E5AAD86}" srcOrd="3" destOrd="0" parTransId="{1C06CD02-069A-48EF-B629-E77E698736DD}" sibTransId="{5244F910-0656-4572-8A99-7AB17617FAB1}"/>
    <dgm:cxn modelId="{F72450B1-B729-435A-AD2E-35155919BA2F}" type="presOf" srcId="{2AA687AD-7ABF-4CA7-96E6-02569E5AAD86}" destId="{11DA6E0C-064C-455F-A5AC-F9309C366633}" srcOrd="0" destOrd="0" presId="urn:microsoft.com/office/officeart/2005/8/layout/chevron1"/>
    <dgm:cxn modelId="{D1329BC0-55E7-4B17-8B58-20D89BEB9D40}" srcId="{27E48448-BBB4-4719-9489-FC2E8149B0AB}" destId="{7D06B7DB-DA12-4153-B29F-CB0EAA663462}" srcOrd="2" destOrd="0" parTransId="{AC58E4F7-2100-4FDD-9918-B21D812BEE87}" sibTransId="{F7C9F84E-62FB-4D08-973B-F568E7B88B7E}"/>
    <dgm:cxn modelId="{D55D64CE-7688-4720-B046-FF4EAC5CCE82}" srcId="{27E48448-BBB4-4719-9489-FC2E8149B0AB}" destId="{1799C401-4D28-42D7-823A-B669456B3350}" srcOrd="0" destOrd="0" parTransId="{71A81A9F-497F-431F-BD79-354AC941C8A4}" sibTransId="{9683719F-D8EE-462D-9F9D-75F4147CC878}"/>
    <dgm:cxn modelId="{877EFFDB-DA40-41D2-BB0A-5BBA37CC4F01}" type="presOf" srcId="{27E48448-BBB4-4719-9489-FC2E8149B0AB}" destId="{5279E145-5C8F-4967-8A08-7542376FFB4F}" srcOrd="0" destOrd="0" presId="urn:microsoft.com/office/officeart/2005/8/layout/chevron1"/>
    <dgm:cxn modelId="{7CD0EBE4-1585-47F9-A9C1-F4610381BE5C}" type="presParOf" srcId="{5279E145-5C8F-4967-8A08-7542376FFB4F}" destId="{7F55B651-1C8E-4C35-8C17-C93FF3B4CC58}" srcOrd="0" destOrd="0" presId="urn:microsoft.com/office/officeart/2005/8/layout/chevron1"/>
    <dgm:cxn modelId="{02132F21-EFF5-4BE9-81B2-5AC0E0772EF3}" type="presParOf" srcId="{5279E145-5C8F-4967-8A08-7542376FFB4F}" destId="{DC15ADD4-642E-4B06-951E-B96A6BF54B05}" srcOrd="1" destOrd="0" presId="urn:microsoft.com/office/officeart/2005/8/layout/chevron1"/>
    <dgm:cxn modelId="{AEB57F14-E869-48E8-90AE-212A1C4EB9BB}" type="presParOf" srcId="{5279E145-5C8F-4967-8A08-7542376FFB4F}" destId="{F3B97033-7A16-4322-AFE5-4D4848E0F80A}" srcOrd="2" destOrd="0" presId="urn:microsoft.com/office/officeart/2005/8/layout/chevron1"/>
    <dgm:cxn modelId="{A8ABA57B-7775-4AAE-8CB4-7F0E015A3C5B}" type="presParOf" srcId="{5279E145-5C8F-4967-8A08-7542376FFB4F}" destId="{F59AD04F-8083-4BF2-AA55-334E5E8F38C4}" srcOrd="3" destOrd="0" presId="urn:microsoft.com/office/officeart/2005/8/layout/chevron1"/>
    <dgm:cxn modelId="{192FB1DC-6821-4ACB-AE56-CA1CB826834F}" type="presParOf" srcId="{5279E145-5C8F-4967-8A08-7542376FFB4F}" destId="{FA4361FE-FF8A-4D38-AC01-A95674D7FEB2}" srcOrd="4" destOrd="0" presId="urn:microsoft.com/office/officeart/2005/8/layout/chevron1"/>
    <dgm:cxn modelId="{6AFF1988-36CE-499C-8FF2-56A26E63FF16}" type="presParOf" srcId="{5279E145-5C8F-4967-8A08-7542376FFB4F}" destId="{177E9E59-562A-449A-8FE4-588B234AB8E3}" srcOrd="5" destOrd="0" presId="urn:microsoft.com/office/officeart/2005/8/layout/chevron1"/>
    <dgm:cxn modelId="{218F49FA-479D-4D6A-9E2D-FDCAE10330A1}" type="presParOf" srcId="{5279E145-5C8F-4967-8A08-7542376FFB4F}" destId="{11DA6E0C-064C-455F-A5AC-F9309C366633}" srcOrd="6" destOrd="0" presId="urn:microsoft.com/office/officeart/2005/8/layout/chevron1"/>
    <dgm:cxn modelId="{7942B5F7-9DF2-41D7-B8FC-852981995564}" type="presParOf" srcId="{5279E145-5C8F-4967-8A08-7542376FFB4F}" destId="{FB0046F6-6B6E-4FCA-9ED4-5DA99B806C79}" srcOrd="7" destOrd="0" presId="urn:microsoft.com/office/officeart/2005/8/layout/chevron1"/>
    <dgm:cxn modelId="{4778DB5D-21E6-4634-8A3E-3CCC7DA4ADDA}" type="presParOf" srcId="{5279E145-5C8F-4967-8A08-7542376FFB4F}" destId="{82F4726B-6CBD-4DE5-A9D5-D4145EA90969}" srcOrd="8" destOrd="0" presId="urn:microsoft.com/office/officeart/2005/8/layout/chevron1"/>
    <dgm:cxn modelId="{76D1C87E-CF88-4D6D-807B-F9EAACB7A790}" type="presParOf" srcId="{5279E145-5C8F-4967-8A08-7542376FFB4F}" destId="{6F375A6F-734B-43A5-BE61-D74DA14403C2}" srcOrd="9" destOrd="0" presId="urn:microsoft.com/office/officeart/2005/8/layout/chevron1"/>
    <dgm:cxn modelId="{5CD6A176-BA43-4BEB-842A-D9BB4607B887}" type="presParOf" srcId="{5279E145-5C8F-4967-8A08-7542376FFB4F}" destId="{C8DD49D8-ED22-43DE-B53C-F2FE916CAE0C}"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5B651-1C8E-4C35-8C17-C93FF3B4CC58}">
      <dsp:nvSpPr>
        <dsp:cNvPr id="0" name=""/>
        <dsp:cNvSpPr/>
      </dsp:nvSpPr>
      <dsp:spPr>
        <a:xfrm>
          <a:off x="0" y="309435"/>
          <a:ext cx="1877042" cy="750816"/>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Very low danger</a:t>
          </a:r>
        </a:p>
      </dsp:txBody>
      <dsp:txXfrm>
        <a:off x="375408" y="309435"/>
        <a:ext cx="1126226" cy="750816"/>
      </dsp:txXfrm>
    </dsp:sp>
    <dsp:sp modelId="{F3B97033-7A16-4322-AFE5-4D4848E0F80A}">
      <dsp:nvSpPr>
        <dsp:cNvPr id="0" name=""/>
        <dsp:cNvSpPr/>
      </dsp:nvSpPr>
      <dsp:spPr>
        <a:xfrm>
          <a:off x="1694384" y="309435"/>
          <a:ext cx="1877042" cy="750816"/>
        </a:xfrm>
        <a:prstGeom prst="chevron">
          <a:avLst/>
        </a:prstGeom>
        <a:gradFill rotWithShape="0">
          <a:gsLst>
            <a:gs pos="0">
              <a:schemeClr val="accent1">
                <a:alpha val="90000"/>
                <a:hueOff val="0"/>
                <a:satOff val="0"/>
                <a:lumOff val="0"/>
                <a:alphaOff val="-8000"/>
                <a:satMod val="103000"/>
                <a:lumMod val="102000"/>
                <a:tint val="94000"/>
              </a:schemeClr>
            </a:gs>
            <a:gs pos="50000">
              <a:schemeClr val="accent1">
                <a:alpha val="90000"/>
                <a:hueOff val="0"/>
                <a:satOff val="0"/>
                <a:lumOff val="0"/>
                <a:alphaOff val="-8000"/>
                <a:satMod val="110000"/>
                <a:lumMod val="100000"/>
                <a:shade val="100000"/>
              </a:schemeClr>
            </a:gs>
            <a:gs pos="100000">
              <a:schemeClr val="accent1">
                <a:alpha val="90000"/>
                <a:hueOff val="0"/>
                <a:satOff val="0"/>
                <a:lumOff val="0"/>
                <a:alphaOff val="-8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Low danger</a:t>
          </a:r>
        </a:p>
      </dsp:txBody>
      <dsp:txXfrm>
        <a:off x="2069792" y="309435"/>
        <a:ext cx="1126226" cy="750816"/>
      </dsp:txXfrm>
    </dsp:sp>
    <dsp:sp modelId="{FA4361FE-FF8A-4D38-AC01-A95674D7FEB2}">
      <dsp:nvSpPr>
        <dsp:cNvPr id="0" name=""/>
        <dsp:cNvSpPr/>
      </dsp:nvSpPr>
      <dsp:spPr>
        <a:xfrm>
          <a:off x="3383722" y="309435"/>
          <a:ext cx="1877042" cy="750816"/>
        </a:xfrm>
        <a:prstGeom prst="chevron">
          <a:avLst/>
        </a:prstGeom>
        <a:gradFill rotWithShape="0">
          <a:gsLst>
            <a:gs pos="0">
              <a:schemeClr val="accent1">
                <a:alpha val="90000"/>
                <a:hueOff val="0"/>
                <a:satOff val="0"/>
                <a:lumOff val="0"/>
                <a:alphaOff val="-16000"/>
                <a:satMod val="103000"/>
                <a:lumMod val="102000"/>
                <a:tint val="94000"/>
              </a:schemeClr>
            </a:gs>
            <a:gs pos="50000">
              <a:schemeClr val="accent1">
                <a:alpha val="90000"/>
                <a:hueOff val="0"/>
                <a:satOff val="0"/>
                <a:lumOff val="0"/>
                <a:alphaOff val="-16000"/>
                <a:satMod val="110000"/>
                <a:lumMod val="100000"/>
                <a:shade val="100000"/>
              </a:schemeClr>
            </a:gs>
            <a:gs pos="100000">
              <a:schemeClr val="accent1">
                <a:alpha val="90000"/>
                <a:hueOff val="0"/>
                <a:satOff val="0"/>
                <a:lumOff val="0"/>
                <a:alphaOff val="-16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Moderate danger</a:t>
          </a:r>
        </a:p>
      </dsp:txBody>
      <dsp:txXfrm>
        <a:off x="3759130" y="309435"/>
        <a:ext cx="1126226" cy="750816"/>
      </dsp:txXfrm>
    </dsp:sp>
    <dsp:sp modelId="{11DA6E0C-064C-455F-A5AC-F9309C366633}">
      <dsp:nvSpPr>
        <dsp:cNvPr id="0" name=""/>
        <dsp:cNvSpPr/>
      </dsp:nvSpPr>
      <dsp:spPr>
        <a:xfrm>
          <a:off x="5073060" y="309435"/>
          <a:ext cx="1877042" cy="750816"/>
        </a:xfrm>
        <a:prstGeom prst="chevron">
          <a:avLst/>
        </a:prstGeom>
        <a:gradFill rotWithShape="0">
          <a:gsLst>
            <a:gs pos="0">
              <a:schemeClr val="accent1">
                <a:alpha val="90000"/>
                <a:hueOff val="0"/>
                <a:satOff val="0"/>
                <a:lumOff val="0"/>
                <a:alphaOff val="-24000"/>
                <a:satMod val="103000"/>
                <a:lumMod val="102000"/>
                <a:tint val="94000"/>
              </a:schemeClr>
            </a:gs>
            <a:gs pos="50000">
              <a:schemeClr val="accent1">
                <a:alpha val="90000"/>
                <a:hueOff val="0"/>
                <a:satOff val="0"/>
                <a:lumOff val="0"/>
                <a:alphaOff val="-24000"/>
                <a:satMod val="110000"/>
                <a:lumMod val="100000"/>
                <a:shade val="100000"/>
              </a:schemeClr>
            </a:gs>
            <a:gs pos="100000">
              <a:schemeClr val="accent1">
                <a:alpha val="90000"/>
                <a:hueOff val="0"/>
                <a:satOff val="0"/>
                <a:lumOff val="0"/>
                <a:alphaOff val="-24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High danger</a:t>
          </a:r>
        </a:p>
      </dsp:txBody>
      <dsp:txXfrm>
        <a:off x="5448468" y="309435"/>
        <a:ext cx="1126226" cy="750816"/>
      </dsp:txXfrm>
    </dsp:sp>
    <dsp:sp modelId="{82F4726B-6CBD-4DE5-A9D5-D4145EA90969}">
      <dsp:nvSpPr>
        <dsp:cNvPr id="0" name=""/>
        <dsp:cNvSpPr/>
      </dsp:nvSpPr>
      <dsp:spPr>
        <a:xfrm>
          <a:off x="6762398" y="309435"/>
          <a:ext cx="1877042" cy="750816"/>
        </a:xfrm>
        <a:prstGeom prst="chevron">
          <a:avLst/>
        </a:prstGeom>
        <a:gradFill rotWithShape="0">
          <a:gsLst>
            <a:gs pos="0">
              <a:schemeClr val="accent1">
                <a:alpha val="90000"/>
                <a:hueOff val="0"/>
                <a:satOff val="0"/>
                <a:lumOff val="0"/>
                <a:alphaOff val="-32000"/>
                <a:satMod val="103000"/>
                <a:lumMod val="102000"/>
                <a:tint val="94000"/>
              </a:schemeClr>
            </a:gs>
            <a:gs pos="50000">
              <a:schemeClr val="accent1">
                <a:alpha val="90000"/>
                <a:hueOff val="0"/>
                <a:satOff val="0"/>
                <a:lumOff val="0"/>
                <a:alphaOff val="-32000"/>
                <a:satMod val="110000"/>
                <a:lumMod val="100000"/>
                <a:shade val="100000"/>
              </a:schemeClr>
            </a:gs>
            <a:gs pos="100000">
              <a:schemeClr val="accent1">
                <a:alpha val="90000"/>
                <a:hueOff val="0"/>
                <a:satOff val="0"/>
                <a:lumOff val="0"/>
                <a:alphaOff val="-32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Very high danger</a:t>
          </a:r>
        </a:p>
      </dsp:txBody>
      <dsp:txXfrm>
        <a:off x="7137806" y="309435"/>
        <a:ext cx="1126226" cy="750816"/>
      </dsp:txXfrm>
    </dsp:sp>
    <dsp:sp modelId="{C8DD49D8-ED22-43DE-B53C-F2FE916CAE0C}">
      <dsp:nvSpPr>
        <dsp:cNvPr id="0" name=""/>
        <dsp:cNvSpPr/>
      </dsp:nvSpPr>
      <dsp:spPr>
        <a:xfrm>
          <a:off x="8451736" y="309435"/>
          <a:ext cx="1877042" cy="75081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Extreme danger</a:t>
          </a:r>
        </a:p>
      </dsp:txBody>
      <dsp:txXfrm>
        <a:off x="8827144" y="309435"/>
        <a:ext cx="1126226" cy="7508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pitchFamily="34" charset="0"/>
              </a:defRPr>
            </a:lvl1pPr>
          </a:lstStyle>
          <a:p>
            <a:fld id="{967B580E-BB12-458A-8A67-A4E85A97E57A}" type="datetimeFigureOut">
              <a:rPr lang="en-US" smtClean="0"/>
              <a:pPr/>
              <a:t>10/14/2022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5E485773-E831-40C3-B08E-FE9BDAA69383}" type="slidenum">
              <a:rPr lang="en-US" smtClean="0"/>
              <a:pPr/>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FWI is expensive and only available in some rich country. </a:t>
            </a:r>
          </a:p>
          <a:p>
            <a:r>
              <a:rPr lang="en-US" dirty="0"/>
              <a:t>Risk to define.</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pPr/>
              <a:t>5</a:t>
            </a:fld>
            <a:endParaRPr lang="en-US" dirty="0"/>
          </a:p>
        </p:txBody>
      </p:sp>
    </p:spTree>
    <p:extLst>
      <p:ext uri="{BB962C8B-B14F-4D97-AF65-F5344CB8AC3E}">
        <p14:creationId xmlns:p14="http://schemas.microsoft.com/office/powerpoint/2010/main" val="39830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Open Sans" panose="020B0606030504020204" pitchFamily="34" charset="0"/>
                <a:ea typeface="Open Sans" panose="020B0606030504020204" pitchFamily="34" charset="0"/>
                <a:cs typeface="Open Sans" panose="020B0606030504020204" pitchFamily="34" charset="0"/>
              </a:rPr>
              <a:t>Possibility to tweak the future data in order to see the impact of a given action (density, vegetation …)</a:t>
            </a:r>
          </a:p>
        </p:txBody>
      </p:sp>
      <p:sp>
        <p:nvSpPr>
          <p:cNvPr id="4" name="Slide Number Placeholder 3"/>
          <p:cNvSpPr>
            <a:spLocks noGrp="1"/>
          </p:cNvSpPr>
          <p:nvPr>
            <p:ph type="sldNum" sz="quarter" idx="5"/>
          </p:nvPr>
        </p:nvSpPr>
        <p:spPr/>
        <p:txBody>
          <a:bodyPr/>
          <a:lstStyle/>
          <a:p>
            <a:fld id="{5E485773-E831-40C3-B08E-FE9BDAA69383}" type="slidenum">
              <a:rPr lang="en-US" smtClean="0"/>
              <a:pPr/>
              <a:t>6</a:t>
            </a:fld>
            <a:endParaRPr lang="en-US" dirty="0"/>
          </a:p>
        </p:txBody>
      </p:sp>
    </p:spTree>
    <p:extLst>
      <p:ext uri="{BB962C8B-B14F-4D97-AF65-F5344CB8AC3E}">
        <p14:creationId xmlns:p14="http://schemas.microsoft.com/office/powerpoint/2010/main" val="311531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academical article to benchmark input</a:t>
            </a:r>
          </a:p>
          <a:p>
            <a:r>
              <a:rPr lang="en-US" dirty="0"/>
              <a:t>TODO LINK TO ARTICLE</a:t>
            </a:r>
          </a:p>
          <a:p>
            <a:r>
              <a:rPr lang="en-US" dirty="0"/>
              <a:t>LAI =&gt; vegetation cover</a:t>
            </a:r>
          </a:p>
          <a:p>
            <a:r>
              <a:rPr lang="en-US" dirty="0"/>
              <a:t>NDVI / EVI =&gt; % vegetation and type of vegetation</a:t>
            </a:r>
          </a:p>
          <a:p>
            <a:r>
              <a:rPr lang="en-US" dirty="0"/>
              <a:t>Evapotranspiration =&gt; masse of water/humidity that get out of the earth (vegetation and ground)</a:t>
            </a:r>
          </a:p>
          <a:p>
            <a:r>
              <a:rPr lang="en-US" dirty="0"/>
              <a:t>Meteorological data =&gt; rain, temperature, wind</a:t>
            </a:r>
          </a:p>
          <a:p>
            <a:r>
              <a:rPr lang="en-US" dirty="0"/>
              <a:t>LST =&gt; </a:t>
            </a:r>
          </a:p>
          <a:p>
            <a:r>
              <a:rPr lang="en-US" dirty="0"/>
              <a:t>FWI =&gt; </a:t>
            </a:r>
            <a:r>
              <a:rPr lang="en-US" dirty="0" err="1"/>
              <a:t>meteorogical</a:t>
            </a:r>
            <a:r>
              <a:rPr lang="en-US" dirty="0"/>
              <a:t> data</a:t>
            </a:r>
          </a:p>
          <a:p>
            <a:r>
              <a:rPr lang="en-US" dirty="0"/>
              <a:t>Active fire =&gt; day of first and last fire</a:t>
            </a:r>
          </a:p>
          <a:p>
            <a:r>
              <a:rPr lang="en-US" dirty="0"/>
              <a:t>Burned mask =&gt; where and when are wildfire (not same origin as Active Fire)</a:t>
            </a:r>
          </a:p>
          <a:p>
            <a:r>
              <a:rPr lang="en-US" dirty="0"/>
              <a:t>Density =&gt; Number of people by pixel</a:t>
            </a:r>
          </a:p>
          <a:p>
            <a:endParaRPr lang="en-US" dirty="0"/>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pPr/>
              <a:t>14</a:t>
            </a:fld>
            <a:endParaRPr lang="en-US" dirty="0"/>
          </a:p>
        </p:txBody>
      </p:sp>
    </p:spTree>
    <p:extLst>
      <p:ext uri="{BB962C8B-B14F-4D97-AF65-F5344CB8AC3E}">
        <p14:creationId xmlns:p14="http://schemas.microsoft.com/office/powerpoint/2010/main" val="280406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sinusoidal? Because of the area of the fire in ²</a:t>
            </a:r>
          </a:p>
        </p:txBody>
      </p:sp>
      <p:sp>
        <p:nvSpPr>
          <p:cNvPr id="4" name="Slide Number Placeholder 3"/>
          <p:cNvSpPr>
            <a:spLocks noGrp="1"/>
          </p:cNvSpPr>
          <p:nvPr>
            <p:ph type="sldNum" sz="quarter" idx="5"/>
          </p:nvPr>
        </p:nvSpPr>
        <p:spPr/>
        <p:txBody>
          <a:bodyPr/>
          <a:lstStyle/>
          <a:p>
            <a:fld id="{5E485773-E831-40C3-B08E-FE9BDAA69383}" type="slidenum">
              <a:rPr lang="en-US" smtClean="0"/>
              <a:pPr/>
              <a:t>43</a:t>
            </a:fld>
            <a:endParaRPr lang="en-US" dirty="0"/>
          </a:p>
        </p:txBody>
      </p:sp>
    </p:spTree>
    <p:extLst>
      <p:ext uri="{BB962C8B-B14F-4D97-AF65-F5344CB8AC3E}">
        <p14:creationId xmlns:p14="http://schemas.microsoft.com/office/powerpoint/2010/main" val="49595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ea typeface="Open Sans" panose="020B0606030504020204" pitchFamily="34" charset="0"/>
                <a:cs typeface="Open Sans" panose="020B0606030504020204" pitchFamily="34" charset="0"/>
              </a:rPr>
              <a:t>Data</a:t>
            </a:r>
          </a:p>
          <a:p>
            <a:r>
              <a:rPr lang="en-US" dirty="0">
                <a:ea typeface="Open Sans" panose="020B0606030504020204" pitchFamily="34" charset="0"/>
                <a:cs typeface="Open Sans" panose="020B0606030504020204" pitchFamily="34" charset="0"/>
              </a:rPr>
              <a:t>Get data on future event</a:t>
            </a:r>
          </a:p>
          <a:p>
            <a:r>
              <a:rPr lang="en-US" dirty="0">
                <a:ea typeface="Open Sans" panose="020B0606030504020204" pitchFamily="34" charset="0"/>
                <a:cs typeface="Open Sans" panose="020B0606030504020204" pitchFamily="34" charset="0"/>
              </a:rPr>
              <a:t>Streaming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dirty="0">
                <a:ea typeface="Open Sans" panose="020B0606030504020204" pitchFamily="34" charset="0"/>
                <a:cs typeface="Open Sans" panose="020B0606030504020204" pitchFamily="34" charset="0"/>
              </a:rPr>
              <a:t>DevOps</a:t>
            </a:r>
          </a:p>
          <a:p>
            <a:r>
              <a:rPr lang="fr-FR" dirty="0">
                <a:ea typeface="Open Sans" panose="020B0606030504020204" pitchFamily="34" charset="0"/>
                <a:cs typeface="Open Sans" panose="020B0606030504020204" pitchFamily="34" charset="0"/>
              </a:rPr>
              <a:t>Docker</a:t>
            </a:r>
          </a:p>
          <a:p>
            <a:r>
              <a:rPr lang="en-US" dirty="0">
                <a:solidFill>
                  <a:schemeClr val="tx2"/>
                </a:solidFill>
                <a:ea typeface="Open Sans" panose="020B0606030504020204" pitchFamily="34" charset="0"/>
                <a:cs typeface="Open Sans" panose="020B0606030504020204" pitchFamily="34" charset="0"/>
              </a:rPr>
              <a:t>P</a:t>
            </a:r>
            <a:r>
              <a:rPr lang="en-US" i="0" dirty="0">
                <a:solidFill>
                  <a:schemeClr val="tx2"/>
                </a:solidFill>
                <a:effectLst/>
                <a:ea typeface="Open Sans" panose="020B0606030504020204" pitchFamily="34" charset="0"/>
                <a:cs typeface="Open Sans" panose="020B0606030504020204" pitchFamily="34" charset="0"/>
              </a:rPr>
              <a:t>refect + </a:t>
            </a:r>
            <a:r>
              <a:rPr lang="en-US" dirty="0">
                <a:solidFill>
                  <a:schemeClr val="tx2"/>
                </a:solidFill>
                <a:ea typeface="Open Sans" panose="020B0606030504020204" pitchFamily="34" charset="0"/>
                <a:cs typeface="Open Sans" panose="020B0606030504020204" pitchFamily="34" charset="0"/>
              </a:rPr>
              <a:t>A</a:t>
            </a:r>
            <a:r>
              <a:rPr lang="en-US" i="0" dirty="0">
                <a:solidFill>
                  <a:schemeClr val="tx2"/>
                </a:solidFill>
                <a:effectLst/>
                <a:ea typeface="Open Sans" panose="020B0606030504020204" pitchFamily="34" charset="0"/>
                <a:cs typeface="Open Sans" panose="020B0606030504020204" pitchFamily="34" charset="0"/>
              </a:rPr>
              <a:t>irflow</a:t>
            </a:r>
          </a:p>
          <a:p>
            <a:endParaRPr lang="en-US" i="0" dirty="0">
              <a:solidFill>
                <a:schemeClr val="tx2"/>
              </a:solidFill>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noProof="0" dirty="0">
                <a:latin typeface="Open Sans" panose="020B0606030504020204" pitchFamily="34" charset="0"/>
                <a:ea typeface="Open Sans" panose="020B0606030504020204" pitchFamily="34" charset="0"/>
                <a:cs typeface="Open Sans" panose="020B0606030504020204" pitchFamily="34" charset="0"/>
              </a:rPr>
              <a:t>Pre-Processing</a:t>
            </a:r>
            <a:endParaRPr lang="en-US" i="0" dirty="0">
              <a:solidFill>
                <a:schemeClr val="tx2"/>
              </a:solidFill>
              <a:effectLst/>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fire and Burned mask  need to be compared and pre-process</a:t>
            </a:r>
            <a:endParaRPr lang="fr-FR" dirty="0">
              <a:solidFill>
                <a:schemeClr val="tx2"/>
              </a:solidFill>
              <a:ea typeface="Open Sans" panose="020B0606030504020204" pitchFamily="34" charset="0"/>
              <a:cs typeface="Open Sans" panose="020B0606030504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noProof="0" dirty="0">
                <a:latin typeface="Open Sans" panose="020B0606030504020204" pitchFamily="34" charset="0"/>
                <a:ea typeface="Open Sans" panose="020B0606030504020204" pitchFamily="34" charset="0"/>
                <a:cs typeface="Open Sans" panose="020B0606030504020204" pitchFamily="34" charset="0"/>
              </a:rPr>
              <a:t>ML – Model</a:t>
            </a:r>
          </a:p>
          <a:p>
            <a:r>
              <a:rPr lang="en-US" dirty="0"/>
              <a:t>Random forest</a:t>
            </a:r>
          </a:p>
        </p:txBody>
      </p:sp>
      <p:sp>
        <p:nvSpPr>
          <p:cNvPr id="4" name="Slide Number Placeholder 3"/>
          <p:cNvSpPr>
            <a:spLocks noGrp="1"/>
          </p:cNvSpPr>
          <p:nvPr>
            <p:ph type="sldNum" sz="quarter" idx="5"/>
          </p:nvPr>
        </p:nvSpPr>
        <p:spPr/>
        <p:txBody>
          <a:bodyPr/>
          <a:lstStyle/>
          <a:p>
            <a:fld id="{5E485773-E831-40C3-B08E-FE9BDAA69383}" type="slidenum">
              <a:rPr lang="en-US" smtClean="0"/>
              <a:pPr/>
              <a:t>45</a:t>
            </a:fld>
            <a:endParaRPr lang="en-US" dirty="0"/>
          </a:p>
        </p:txBody>
      </p:sp>
    </p:spTree>
    <p:extLst>
      <p:ext uri="{BB962C8B-B14F-4D97-AF65-F5344CB8AC3E}">
        <p14:creationId xmlns:p14="http://schemas.microsoft.com/office/powerpoint/2010/main" val="3222518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latin typeface="Open Sans" panose="020B0606030504020204" pitchFamily="34" charset="0"/>
            </a:endParaRPr>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latin typeface="Open Sans" panose="020B0606030504020204" pitchFamily="34" charset="0"/>
            </a:endParaRPr>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latin typeface="Open Sans" panose="020B0606030504020204" pitchFamily="34" charset="0"/>
            </a:endParaRPr>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Open Sans" panose="020B0606030504020204" pitchFamily="34" charset="0"/>
            </a:endParaRPr>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latin typeface="Open Sans" panose="020B0606030504020204" pitchFamily="34" charset="0"/>
            </a:endParaRPr>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latin typeface="Open Sans" panose="020B0606030504020204" pitchFamily="34" charset="0"/>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latin typeface="Open Sans" panose="020B0606030504020204" pitchFamily="34" charset="0"/>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latin typeface="Open Sans" panose="020B0606030504020204" pitchFamily="34" charset="0"/>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Open Sans" panose="020B0606030504020204" pitchFamily="34" charset="0"/>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Open Sans" panose="020B0606030504020204" pitchFamily="34" charset="0"/>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Open Sans" panose="020B0606030504020204" pitchFamily="34" charset="0"/>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Open Sans" panose="020B0606030504020204" pitchFamily="34" charset="0"/>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Open Sans" panose="020B0606030504020204" pitchFamily="34" charset="0"/>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lpdaac.usgs.gov/products/mcd64a1v061/" TargetMode="External"/><Relationship Id="rId3" Type="http://schemas.openxmlformats.org/officeDocument/2006/relationships/hyperlink" Target="https://lpdaac.usgs.gov/products/mod15a2hv061/" TargetMode="External"/><Relationship Id="rId7" Type="http://schemas.openxmlformats.org/officeDocument/2006/relationships/hyperlink" Target="https://cds.climate.copernicus.eu/cdsapp#!/dataset/cems-fire-historical?tab=overview"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lpdaac.usgs.gov/products/mod11a1v061/" TargetMode="External"/><Relationship Id="rId5" Type="http://schemas.openxmlformats.org/officeDocument/2006/relationships/hyperlink" Target="https://cds.climate.copernicus.eu/cdsapp#!/dataset/reanalysis-era5-land?tab=overview" TargetMode="External"/><Relationship Id="rId10" Type="http://schemas.openxmlformats.org/officeDocument/2006/relationships/hyperlink" Target="https://hub.worldpop.org/geodata/listing?id=76" TargetMode="External"/><Relationship Id="rId4" Type="http://schemas.openxmlformats.org/officeDocument/2006/relationships/hyperlink" Target="https://lpdaac.usgs.gov/products/mod13a2v061/" TargetMode="External"/><Relationship Id="rId9" Type="http://schemas.openxmlformats.org/officeDocument/2006/relationships/hyperlink" Target="https://lpdaac.usgs.gov/products/myd14a2v06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133_72BE273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lpdaac.usgs.gov/products/myd14a2v061/" TargetMode="Externa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cds.climate.copernicus.eu/cdsapp#!/dataset/cems-fire-historical?tab=overview"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4"/>
            <a:ext cx="3071005" cy="1390566"/>
          </a:xfrm>
        </p:spPr>
        <p:txBody>
          <a:bodyPr vert="horz" lIns="91440" tIns="45720" rIns="91440" bIns="45720" rtlCol="0" anchor="b" anchorCtr="0">
            <a:normAutofit/>
          </a:bodyPr>
          <a:lstStyle/>
          <a:p>
            <a:r>
              <a:rPr lang="en-US" noProof="0" dirty="0" err="1">
                <a:latin typeface="Open Sans" panose="020B0606030504020204" pitchFamily="34" charset="0"/>
                <a:ea typeface="Open Sans" panose="020B0606030504020204" pitchFamily="34" charset="0"/>
                <a:cs typeface="Open Sans" panose="020B0606030504020204" pitchFamily="34" charset="0"/>
              </a:rPr>
              <a:t>WildeFire</a:t>
            </a:r>
            <a:r>
              <a:rPr lang="en-US" noProof="0" dirty="0">
                <a:latin typeface="Open Sans" panose="020B0606030504020204" pitchFamily="34" charset="0"/>
                <a:ea typeface="Open Sans" panose="020B0606030504020204" pitchFamily="34" charset="0"/>
                <a:cs typeface="Open Sans" panose="020B0606030504020204" pitchFamily="34" charset="0"/>
              </a:rPr>
              <a:t> Project</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5" y="5116529"/>
            <a:ext cx="3789803" cy="1648165"/>
          </a:xfrm>
        </p:spPr>
        <p:txBody>
          <a:bodyPr vert="horz" lIns="91440" tIns="45720" rIns="91440" bIns="45720" rtlCol="0" anchor="t">
            <a:normAutofit/>
          </a:bodyPr>
          <a:lstStyle/>
          <a:p>
            <a:r>
              <a:rPr lang="en-US" b="1" i="0" noProof="0" dirty="0">
                <a:solidFill>
                  <a:srgbClr val="D6D6D6"/>
                </a:solidFill>
                <a:effectLst/>
                <a:latin typeface="Open Sans" panose="020B0606030504020204" pitchFamily="34" charset="0"/>
              </a:rPr>
              <a:t>Quentin </a:t>
            </a:r>
            <a:r>
              <a:rPr lang="en-US" b="1" i="0" noProof="0" dirty="0" err="1">
                <a:solidFill>
                  <a:srgbClr val="D6D6D6"/>
                </a:solidFill>
                <a:effectLst/>
                <a:latin typeface="Open Sans" panose="020B0606030504020204" pitchFamily="34" charset="0"/>
              </a:rPr>
              <a:t>VoituroN</a:t>
            </a:r>
            <a:endParaRPr lang="en-US" b="1" i="0" noProof="0" dirty="0">
              <a:solidFill>
                <a:srgbClr val="D6D6D6"/>
              </a:solidFill>
              <a:effectLst/>
              <a:latin typeface="Open Sans" panose="020B0606030504020204" pitchFamily="34" charset="0"/>
            </a:endParaRPr>
          </a:p>
          <a:p>
            <a:r>
              <a:rPr lang="en-US" b="1" i="0" noProof="0" dirty="0">
                <a:solidFill>
                  <a:srgbClr val="D6D6D6"/>
                </a:solidFill>
                <a:effectLst/>
                <a:latin typeface="Open Sans" panose="020B0606030504020204" pitchFamily="34" charset="0"/>
              </a:rPr>
              <a:t>Luigi </a:t>
            </a:r>
            <a:r>
              <a:rPr lang="en-US" b="1" i="0" noProof="0" dirty="0" err="1">
                <a:solidFill>
                  <a:srgbClr val="D6D6D6"/>
                </a:solidFill>
                <a:effectLst/>
                <a:latin typeface="Open Sans" panose="020B0606030504020204" pitchFamily="34" charset="0"/>
              </a:rPr>
              <a:t>Giannetti</a:t>
            </a:r>
            <a:endParaRPr lang="en-US" b="1" noProof="0" dirty="0">
              <a:solidFill>
                <a:srgbClr val="D6D6D6"/>
              </a:solidFill>
              <a:latin typeface="Open Sans" panose="020B0606030504020204" pitchFamily="34" charset="0"/>
            </a:endParaRPr>
          </a:p>
          <a:p>
            <a:r>
              <a:rPr lang="en-US" b="1" noProof="0" dirty="0">
                <a:solidFill>
                  <a:srgbClr val="D6D6D6"/>
                </a:solidFill>
                <a:latin typeface="Open Sans" panose="020B0606030504020204" pitchFamily="34" charset="0"/>
              </a:rPr>
              <a:t>Sascha MOCCOZET</a:t>
            </a:r>
            <a:endParaRPr lang="en-US" noProof="0" dirty="0"/>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383024" y="0"/>
            <a:ext cx="7808976" cy="6858000"/>
          </a:xfrm>
        </p:spPr>
      </p:pic>
      <p:sp>
        <p:nvSpPr>
          <p:cNvPr id="2" name="Subtitle 4">
            <a:extLst>
              <a:ext uri="{FF2B5EF4-FFF2-40B4-BE49-F238E27FC236}">
                <a16:creationId xmlns:a16="http://schemas.microsoft.com/office/drawing/2014/main" id="{E0C02567-D556-A324-2C40-2F841CE1D959}"/>
              </a:ext>
            </a:extLst>
          </p:cNvPr>
          <p:cNvSpPr txBox="1">
            <a:spLocks/>
          </p:cNvSpPr>
          <p:nvPr/>
        </p:nvSpPr>
        <p:spPr>
          <a:xfrm>
            <a:off x="324961" y="2021876"/>
            <a:ext cx="3957790" cy="1648165"/>
          </a:xfrm>
          <a:prstGeom prst="rect">
            <a:avLst/>
          </a:prstGeom>
        </p:spPr>
        <p:txBody>
          <a:bodyPr vert="horz" lIns="91440" tIns="45720" rIns="91440" bIns="45720" rtlCol="0" anchor="t">
            <a:normAutofit/>
          </a:bodyPr>
          <a:lstStyle>
            <a:lvl1pPr marL="0" indent="0" algn="ctr" defTabSz="914400" rtl="0" eaLnBrk="1" latinLnBrk="0" hangingPunct="1">
              <a:lnSpc>
                <a:spcPct val="150000"/>
              </a:lnSpc>
              <a:spcBef>
                <a:spcPts val="1000"/>
              </a:spcBef>
              <a:buSzPct val="80000"/>
              <a:buFont typeface="Arial" panose="020B0604020202020204" pitchFamily="34" charset="0"/>
              <a:buNone/>
              <a:defRPr sz="1600" kern="1200" cap="all" spc="600" baseline="0">
                <a:solidFill>
                  <a:schemeClr val="tx2"/>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latin typeface="Open Sans" panose="020B0606030504020204" pitchFamily="34" charset="0"/>
                <a:ea typeface="Open Sans" panose="020B0606030504020204" pitchFamily="34" charset="0"/>
                <a:cs typeface="Open Sans" panose="020B0606030504020204" pitchFamily="34" charset="0"/>
              </a:rPr>
              <a:t>Data </a:t>
            </a:r>
            <a:r>
              <a:rPr lang="en-US" sz="1400" b="1" dirty="0" err="1">
                <a:latin typeface="Open Sans" panose="020B0606030504020204" pitchFamily="34" charset="0"/>
                <a:ea typeface="Open Sans" panose="020B0606030504020204" pitchFamily="34" charset="0"/>
                <a:cs typeface="Open Sans" panose="020B0606030504020204" pitchFamily="34" charset="0"/>
              </a:rPr>
              <a:t>ScienceTech</a:t>
            </a:r>
            <a:r>
              <a:rPr lang="en-US" sz="1400" b="1" dirty="0">
                <a:latin typeface="Open Sans" panose="020B0606030504020204" pitchFamily="34" charset="0"/>
                <a:ea typeface="Open Sans" panose="020B0606030504020204" pitchFamily="34" charset="0"/>
                <a:cs typeface="Open Sans" panose="020B0606030504020204" pitchFamily="34" charset="0"/>
              </a:rPr>
              <a:t> Institute</a:t>
            </a:r>
          </a:p>
          <a:p>
            <a:r>
              <a:rPr lang="fr-FR" sz="1600" b="1"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Python ML </a:t>
            </a:r>
            <a:r>
              <a:rPr lang="fr-FR" sz="1600" b="1" i="0"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Labs</a:t>
            </a:r>
            <a:endParaRPr lang="fr-FR" sz="1600" b="1"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781B-3C34-F71A-8E15-923557C8CC30}"/>
              </a:ext>
            </a:extLst>
          </p:cNvPr>
          <p:cNvSpPr>
            <a:spLocks noGrp="1"/>
          </p:cNvSpPr>
          <p:nvPr>
            <p:ph type="title"/>
          </p:nvPr>
        </p:nvSpPr>
        <p:spPr/>
        <p:txBody>
          <a:bodyPr>
            <a:normAutofit/>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Spatial resolution: </a:t>
            </a:r>
            <a:r>
              <a:rPr lang="en-US" noProof="0" dirty="0">
                <a:latin typeface="Open Sans" panose="020B0606030504020204" pitchFamily="34" charset="0"/>
                <a:ea typeface="Open Sans" panose="020B0606030504020204" pitchFamily="34" charset="0"/>
                <a:cs typeface="Open Sans" panose="020B0606030504020204" pitchFamily="34" charset="0"/>
              </a:rPr>
              <a:t>1 km</a:t>
            </a:r>
            <a:endParaRPr lang="en-US" dirty="0"/>
          </a:p>
        </p:txBody>
      </p:sp>
      <p:sp>
        <p:nvSpPr>
          <p:cNvPr id="3" name="Content Placeholder 2">
            <a:extLst>
              <a:ext uri="{FF2B5EF4-FFF2-40B4-BE49-F238E27FC236}">
                <a16:creationId xmlns:a16="http://schemas.microsoft.com/office/drawing/2014/main" id="{2FDA5248-8AEE-650F-7600-222D118C49B2}"/>
              </a:ext>
            </a:extLst>
          </p:cNvPr>
          <p:cNvSpPr>
            <a:spLocks noGrp="1"/>
          </p:cNvSpPr>
          <p:nvPr>
            <p:ph idx="1"/>
          </p:nvPr>
        </p:nvSpPr>
        <p:spPr/>
        <p:txBody>
          <a:bodyPr/>
          <a:lstStyle/>
          <a:p>
            <a:r>
              <a:rPr lang="fr-FR" dirty="0"/>
              <a:t>Small </a:t>
            </a:r>
            <a:r>
              <a:rPr lang="fr-FR" dirty="0" err="1"/>
              <a:t>enought</a:t>
            </a:r>
            <a:r>
              <a:rPr lang="fr-FR" dirty="0"/>
              <a:t> to </a:t>
            </a:r>
            <a:r>
              <a:rPr lang="fr-FR" dirty="0" err="1"/>
              <a:t>target</a:t>
            </a:r>
            <a:r>
              <a:rPr lang="fr-FR" dirty="0"/>
              <a:t> the good localisation</a:t>
            </a:r>
          </a:p>
          <a:p>
            <a:r>
              <a:rPr lang="fr-FR" dirty="0"/>
              <a:t>Wild </a:t>
            </a:r>
            <a:r>
              <a:rPr lang="fr-FR" dirty="0" err="1"/>
              <a:t>enought</a:t>
            </a:r>
            <a:r>
              <a:rPr lang="fr-FR" dirty="0"/>
              <a:t> to not have </a:t>
            </a:r>
            <a:r>
              <a:rPr lang="fr-FR" dirty="0" err="1"/>
              <a:t>too</a:t>
            </a:r>
            <a:r>
              <a:rPr lang="fr-FR" dirty="0"/>
              <a:t> </a:t>
            </a:r>
            <a:r>
              <a:rPr lang="fr-FR" dirty="0" err="1"/>
              <a:t>many</a:t>
            </a:r>
            <a:r>
              <a:rPr lang="fr-FR" dirty="0"/>
              <a:t> data (cheap)</a:t>
            </a:r>
          </a:p>
          <a:p>
            <a:r>
              <a:rPr lang="fr-FR" dirty="0" err="1"/>
              <a:t>Already</a:t>
            </a:r>
            <a:r>
              <a:rPr lang="fr-FR" dirty="0"/>
              <a:t> </a:t>
            </a:r>
            <a:r>
              <a:rPr lang="fr-FR" dirty="0" err="1"/>
              <a:t>available</a:t>
            </a:r>
            <a:r>
              <a:rPr lang="fr-FR" dirty="0"/>
              <a:t> or transformable data</a:t>
            </a:r>
            <a:endParaRPr lang="en-US" dirty="0"/>
          </a:p>
        </p:txBody>
      </p:sp>
      <p:sp>
        <p:nvSpPr>
          <p:cNvPr id="4" name="Date Placeholder 3">
            <a:extLst>
              <a:ext uri="{FF2B5EF4-FFF2-40B4-BE49-F238E27FC236}">
                <a16:creationId xmlns:a16="http://schemas.microsoft.com/office/drawing/2014/main" id="{A49E9FFD-542B-B093-A4EF-3429D8B79D79}"/>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1F66C3C-61D0-99F8-5017-60DF1CA1FDF2}"/>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5435242A-CC58-8E0D-B197-96DF7A9E0821}"/>
              </a:ext>
            </a:extLst>
          </p:cNvPr>
          <p:cNvSpPr>
            <a:spLocks noGrp="1"/>
          </p:cNvSpPr>
          <p:nvPr>
            <p:ph type="sldNum" sz="quarter" idx="4"/>
          </p:nvPr>
        </p:nvSpPr>
        <p:spPr/>
        <p:txBody>
          <a:bodyPr/>
          <a:lstStyle/>
          <a:p>
            <a:fld id="{AE208ADF-3ADD-483D-A721-14E3EEE2C135}" type="slidenum">
              <a:rPr lang="en-US" smtClean="0"/>
              <a:pPr/>
              <a:t>10</a:t>
            </a:fld>
            <a:endParaRPr lang="en-US" dirty="0"/>
          </a:p>
        </p:txBody>
      </p:sp>
    </p:spTree>
    <p:extLst>
      <p:ext uri="{BB962C8B-B14F-4D97-AF65-F5344CB8AC3E}">
        <p14:creationId xmlns:p14="http://schemas.microsoft.com/office/powerpoint/2010/main" val="219524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CC48-0BB7-063D-C904-7ADCC295B90F}"/>
              </a:ext>
            </a:extLst>
          </p:cNvPr>
          <p:cNvSpPr>
            <a:spLocks noGrp="1"/>
          </p:cNvSpPr>
          <p:nvPr>
            <p:ph type="title"/>
          </p:nvPr>
        </p:nvSpPr>
        <p:spPr/>
        <p:txBody>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dirty="0">
                <a:ea typeface="Open Sans" panose="020B0606030504020204" pitchFamily="34" charset="0"/>
                <a:cs typeface="Open Sans" panose="020B0606030504020204" pitchFamily="34" charset="0"/>
              </a:rPr>
              <a:t> - </a:t>
            </a:r>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endParaRPr lang="en-US" dirty="0"/>
          </a:p>
        </p:txBody>
      </p:sp>
      <p:sp>
        <p:nvSpPr>
          <p:cNvPr id="3" name="Content Placeholder 2">
            <a:extLst>
              <a:ext uri="{FF2B5EF4-FFF2-40B4-BE49-F238E27FC236}">
                <a16:creationId xmlns:a16="http://schemas.microsoft.com/office/drawing/2014/main" id="{23070A82-8A27-9102-4DD9-6D6BD6FD0FE5}"/>
              </a:ext>
            </a:extLst>
          </p:cNvPr>
          <p:cNvSpPr>
            <a:spLocks noGrp="1"/>
          </p:cNvSpPr>
          <p:nvPr>
            <p:ph idx="1"/>
          </p:nvPr>
        </p:nvSpPr>
        <p:spPr/>
        <p:txBody>
          <a:bodyPr/>
          <a:lstStyle/>
          <a:p>
            <a:r>
              <a:rPr lang="fr-FR" dirty="0" err="1"/>
              <a:t>Keep</a:t>
            </a:r>
            <a:r>
              <a:rPr lang="fr-FR" dirty="0"/>
              <a:t> the real-world area</a:t>
            </a:r>
          </a:p>
          <a:p>
            <a:r>
              <a:rPr lang="fr-FR" dirty="0" err="1"/>
              <a:t>Already</a:t>
            </a:r>
            <a:r>
              <a:rPr lang="fr-FR" dirty="0"/>
              <a:t> </a:t>
            </a:r>
            <a:r>
              <a:rPr lang="fr-FR" dirty="0" err="1"/>
              <a:t>available</a:t>
            </a:r>
            <a:r>
              <a:rPr lang="fr-FR" dirty="0"/>
              <a:t> or transformable data</a:t>
            </a:r>
            <a:endParaRPr lang="en-US" dirty="0"/>
          </a:p>
        </p:txBody>
      </p:sp>
      <p:sp>
        <p:nvSpPr>
          <p:cNvPr id="4" name="Date Placeholder 3">
            <a:extLst>
              <a:ext uri="{FF2B5EF4-FFF2-40B4-BE49-F238E27FC236}">
                <a16:creationId xmlns:a16="http://schemas.microsoft.com/office/drawing/2014/main" id="{A12C42DF-05FF-14AA-09DA-660A9FA2E39E}"/>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48DC709-1298-129C-A6F8-3E49DBAD6094}"/>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BF515F18-720D-5E0F-74C0-4F97EE74B3E5}"/>
              </a:ext>
            </a:extLst>
          </p:cNvPr>
          <p:cNvSpPr>
            <a:spLocks noGrp="1"/>
          </p:cNvSpPr>
          <p:nvPr>
            <p:ph type="sldNum" sz="quarter" idx="4"/>
          </p:nvPr>
        </p:nvSpPr>
        <p:spPr/>
        <p:txBody>
          <a:bodyPr/>
          <a:lstStyle/>
          <a:p>
            <a:fld id="{AE208ADF-3ADD-483D-A721-14E3EEE2C135}" type="slidenum">
              <a:rPr lang="en-US" smtClean="0"/>
              <a:pPr/>
              <a:t>11</a:t>
            </a:fld>
            <a:endParaRPr lang="en-US" dirty="0"/>
          </a:p>
        </p:txBody>
      </p:sp>
      <p:pic>
        <p:nvPicPr>
          <p:cNvPr id="10" name="Picture 9" descr="Map&#10;&#10;Description automatically generated with low confidence">
            <a:extLst>
              <a:ext uri="{FF2B5EF4-FFF2-40B4-BE49-F238E27FC236}">
                <a16:creationId xmlns:a16="http://schemas.microsoft.com/office/drawing/2014/main" id="{CDC22991-BF25-16DE-76C9-D99E4949408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20" b="93990" l="1875" r="98021">
                        <a14:foregroundMark x1="6771" y1="46010" x2="6771" y2="46010"/>
                        <a14:foregroundMark x1="2708" y1="48394" x2="2708" y2="48394"/>
                        <a14:foregroundMark x1="92760" y1="52124" x2="92760" y2="52124"/>
                        <a14:foregroundMark x1="98021" y1="51192" x2="98021" y2="51192"/>
                        <a14:foregroundMark x1="55937" y1="89430" x2="55937" y2="89430"/>
                        <a14:foregroundMark x1="48177" y1="7772" x2="48177" y2="7772"/>
                        <a14:foregroundMark x1="1875" y1="48705" x2="1875" y2="48705"/>
                        <a14:foregroundMark x1="47188" y1="18549" x2="48594" y2="3523"/>
                        <a14:foregroundMark x1="44531" y1="13264" x2="40260" y2="8912"/>
                        <a14:foregroundMark x1="37396" y1="87254" x2="51250" y2="92642"/>
                        <a14:foregroundMark x1="51250" y1="92642" x2="63542" y2="89223"/>
                        <a14:foregroundMark x1="63542" y1="89223" x2="65938" y2="85285"/>
                        <a14:foregroundMark x1="36875" y1="64145" x2="34635" y2="43109"/>
                        <a14:foregroundMark x1="34635" y1="43109" x2="55417" y2="61554"/>
                        <a14:foregroundMark x1="55417" y1="61554" x2="66042" y2="22176"/>
                        <a14:foregroundMark x1="66042" y1="22176" x2="77240" y2="47668"/>
                        <a14:foregroundMark x1="77240" y1="47668" x2="87240" y2="56788"/>
                        <a14:foregroundMark x1="87240" y1="56788" x2="61823" y2="60829"/>
                        <a14:foregroundMark x1="61823" y1="60829" x2="61094" y2="58860"/>
                        <a14:foregroundMark x1="48385" y1="92021" x2="47188" y2="93990"/>
                        <a14:foregroundMark x1="46250" y1="92021" x2="42188" y2="93679"/>
                      </a14:backgroundRemoval>
                    </a14:imgEffect>
                  </a14:imgLayer>
                </a14:imgProps>
              </a:ext>
            </a:extLst>
          </a:blip>
          <a:stretch>
            <a:fillRect/>
          </a:stretch>
        </p:blipFill>
        <p:spPr>
          <a:xfrm>
            <a:off x="6189107" y="3130264"/>
            <a:ext cx="5036733" cy="2531483"/>
          </a:xfrm>
          <a:prstGeom prst="rect">
            <a:avLst/>
          </a:prstGeom>
        </p:spPr>
      </p:pic>
      <p:pic>
        <p:nvPicPr>
          <p:cNvPr id="12" name="Picture 11">
            <a:extLst>
              <a:ext uri="{FF2B5EF4-FFF2-40B4-BE49-F238E27FC236}">
                <a16:creationId xmlns:a16="http://schemas.microsoft.com/office/drawing/2014/main" id="{11B7E1C1-4FFF-BD9A-E5BA-E4A8515F2981}"/>
              </a:ext>
            </a:extLst>
          </p:cNvPr>
          <p:cNvPicPr>
            <a:picLocks noChangeAspect="1"/>
          </p:cNvPicPr>
          <p:nvPr/>
        </p:nvPicPr>
        <p:blipFill>
          <a:blip r:embed="rId4"/>
          <a:stretch>
            <a:fillRect/>
          </a:stretch>
        </p:blipFill>
        <p:spPr>
          <a:xfrm>
            <a:off x="382859" y="3130265"/>
            <a:ext cx="5062966" cy="2531483"/>
          </a:xfrm>
          <a:prstGeom prst="rect">
            <a:avLst/>
          </a:prstGeom>
        </p:spPr>
      </p:pic>
    </p:spTree>
    <p:extLst>
      <p:ext uri="{BB962C8B-B14F-4D97-AF65-F5344CB8AC3E}">
        <p14:creationId xmlns:p14="http://schemas.microsoft.com/office/powerpoint/2010/main" val="267494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5CC6-13CF-6C42-4B91-C68719B980DF}"/>
              </a:ext>
            </a:extLst>
          </p:cNvPr>
          <p:cNvSpPr>
            <a:spLocks noGrp="1"/>
          </p:cNvSpPr>
          <p:nvPr>
            <p:ph type="title"/>
          </p:nvPr>
        </p:nvSpPr>
        <p:spPr/>
        <p:txBody>
          <a:bodyPr>
            <a:normAutofit fontScale="90000"/>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 PACA region</a:t>
            </a:r>
            <a:endParaRPr lang="en-US" dirty="0"/>
          </a:p>
        </p:txBody>
      </p:sp>
      <p:sp>
        <p:nvSpPr>
          <p:cNvPr id="3" name="Content Placeholder 2">
            <a:extLst>
              <a:ext uri="{FF2B5EF4-FFF2-40B4-BE49-F238E27FC236}">
                <a16:creationId xmlns:a16="http://schemas.microsoft.com/office/drawing/2014/main" id="{3AA22448-C788-D27C-9EBD-3093BEF29BB2}"/>
              </a:ext>
            </a:extLst>
          </p:cNvPr>
          <p:cNvSpPr>
            <a:spLocks noGrp="1"/>
          </p:cNvSpPr>
          <p:nvPr>
            <p:ph idx="1"/>
          </p:nvPr>
        </p:nvSpPr>
        <p:spPr/>
        <p:txBody>
          <a:bodyPr>
            <a:normAutofit/>
          </a:bodyPr>
          <a:lstStyle/>
          <a:p>
            <a:r>
              <a:rPr lang="fr-FR" dirty="0"/>
              <a:t>Lots of </a:t>
            </a:r>
            <a:r>
              <a:rPr lang="fr-FR" dirty="0" err="1"/>
              <a:t>wild</a:t>
            </a:r>
            <a:r>
              <a:rPr lang="fr-FR" dirty="0"/>
              <a:t> </a:t>
            </a:r>
            <a:r>
              <a:rPr lang="fr-FR" dirty="0" err="1"/>
              <a:t>fire</a:t>
            </a:r>
            <a:r>
              <a:rPr lang="fr-FR" dirty="0"/>
              <a:t> (90.000 hectares </a:t>
            </a:r>
            <a:r>
              <a:rPr lang="fr-FR" dirty="0" err="1"/>
              <a:t>burned</a:t>
            </a:r>
            <a:r>
              <a:rPr lang="fr-FR" dirty="0"/>
              <a:t> in 20 </a:t>
            </a:r>
            <a:r>
              <a:rPr lang="fr-FR" dirty="0" err="1"/>
              <a:t>years</a:t>
            </a:r>
            <a:r>
              <a:rPr lang="fr-FR" dirty="0"/>
              <a:t>)</a:t>
            </a:r>
          </a:p>
          <a:p>
            <a:r>
              <a:rPr lang="fr-FR" dirty="0"/>
              <a:t>Lots of </a:t>
            </a:r>
            <a:r>
              <a:rPr lang="fr-FR" dirty="0" err="1"/>
              <a:t>forest</a:t>
            </a:r>
            <a:r>
              <a:rPr lang="fr-FR" dirty="0"/>
              <a:t> (50% of te </a:t>
            </a:r>
            <a:r>
              <a:rPr lang="fr-FR" dirty="0" err="1"/>
              <a:t>territory</a:t>
            </a:r>
            <a:r>
              <a:rPr lang="fr-FR" dirty="0"/>
              <a:t>)</a:t>
            </a:r>
          </a:p>
          <a:p>
            <a:r>
              <a:rPr lang="fr-FR" dirty="0"/>
              <a:t>Large </a:t>
            </a:r>
            <a:r>
              <a:rPr lang="fr-FR" dirty="0" err="1"/>
              <a:t>region</a:t>
            </a:r>
            <a:endParaRPr lang="fr-FR" dirty="0"/>
          </a:p>
          <a:p>
            <a:r>
              <a:rPr lang="fr-FR" dirty="0"/>
              <a:t>Lots of data</a:t>
            </a:r>
          </a:p>
          <a:p>
            <a:r>
              <a:rPr lang="fr-FR" dirty="0"/>
              <a:t>Very </a:t>
            </a:r>
            <a:r>
              <a:rPr lang="fr-FR" dirty="0" err="1"/>
              <a:t>concerned</a:t>
            </a:r>
            <a:r>
              <a:rPr lang="fr-FR" dirty="0"/>
              <a:t> about the </a:t>
            </a:r>
            <a:r>
              <a:rPr lang="fr-FR" dirty="0" err="1"/>
              <a:t>wildfire</a:t>
            </a:r>
            <a:r>
              <a:rPr lang="fr-FR" dirty="0"/>
              <a:t> </a:t>
            </a:r>
            <a:r>
              <a:rPr lang="fr-FR" dirty="0" err="1"/>
              <a:t>problem</a:t>
            </a:r>
            <a:endParaRPr lang="fr-FR" dirty="0"/>
          </a:p>
        </p:txBody>
      </p:sp>
      <p:sp>
        <p:nvSpPr>
          <p:cNvPr id="4" name="Date Placeholder 3">
            <a:extLst>
              <a:ext uri="{FF2B5EF4-FFF2-40B4-BE49-F238E27FC236}">
                <a16:creationId xmlns:a16="http://schemas.microsoft.com/office/drawing/2014/main" id="{69CC125F-8EA5-8C1E-F341-5C51088CC712}"/>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58A6169-1CE6-B6CE-E363-BD001079A465}"/>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5A71092D-2304-3075-43C2-E38B6A14D6E8}"/>
              </a:ext>
            </a:extLst>
          </p:cNvPr>
          <p:cNvSpPr>
            <a:spLocks noGrp="1"/>
          </p:cNvSpPr>
          <p:nvPr>
            <p:ph type="sldNum" sz="quarter" idx="4"/>
          </p:nvPr>
        </p:nvSpPr>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346096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6E7F-468F-19BE-61B4-7732ED3805C9}"/>
              </a:ext>
            </a:extLst>
          </p:cNvPr>
          <p:cNvSpPr>
            <a:spLocks noGrp="1"/>
          </p:cNvSpPr>
          <p:nvPr>
            <p:ph type="title"/>
          </p:nvPr>
        </p:nvSpPr>
        <p:spPr/>
        <p:txBody>
          <a:bodyPr>
            <a:normAutofit fontScale="90000"/>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 PACA region</a:t>
            </a:r>
            <a:endParaRPr lang="en-US" dirty="0"/>
          </a:p>
        </p:txBody>
      </p:sp>
      <p:pic>
        <p:nvPicPr>
          <p:cNvPr id="8" name="Content Placeholder 7" descr="Map&#10;&#10;Description automatically generated">
            <a:extLst>
              <a:ext uri="{FF2B5EF4-FFF2-40B4-BE49-F238E27FC236}">
                <a16:creationId xmlns:a16="http://schemas.microsoft.com/office/drawing/2014/main" id="{BE70102C-0C16-5B00-CEAC-98A4903BEEE7}"/>
              </a:ext>
            </a:extLst>
          </p:cNvPr>
          <p:cNvPicPr>
            <a:picLocks noGrp="1" noChangeAspect="1"/>
          </p:cNvPicPr>
          <p:nvPr>
            <p:ph idx="1"/>
          </p:nvPr>
        </p:nvPicPr>
        <p:blipFill>
          <a:blip r:embed="rId2"/>
          <a:stretch>
            <a:fillRect/>
          </a:stretch>
        </p:blipFill>
        <p:spPr>
          <a:xfrm>
            <a:off x="473988" y="1655221"/>
            <a:ext cx="3718871" cy="3562572"/>
          </a:xfrm>
        </p:spPr>
      </p:pic>
      <p:sp>
        <p:nvSpPr>
          <p:cNvPr id="4" name="Date Placeholder 3">
            <a:extLst>
              <a:ext uri="{FF2B5EF4-FFF2-40B4-BE49-F238E27FC236}">
                <a16:creationId xmlns:a16="http://schemas.microsoft.com/office/drawing/2014/main" id="{534D30C8-75A1-F002-904A-FE41E0CAD1D7}"/>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3B4952-0A9D-1FF1-AAAB-BECA8917C0BD}"/>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0280982A-0DC8-5A20-45FA-5887C8F79AC7}"/>
              </a:ext>
            </a:extLst>
          </p:cNvPr>
          <p:cNvSpPr>
            <a:spLocks noGrp="1"/>
          </p:cNvSpPr>
          <p:nvPr>
            <p:ph type="sldNum" sz="quarter" idx="4"/>
          </p:nvPr>
        </p:nvSpPr>
        <p:spPr/>
        <p:txBody>
          <a:bodyPr/>
          <a:lstStyle/>
          <a:p>
            <a:fld id="{AE208ADF-3ADD-483D-A721-14E3EEE2C135}" type="slidenum">
              <a:rPr lang="en-US" smtClean="0"/>
              <a:pPr/>
              <a:t>13</a:t>
            </a:fld>
            <a:endParaRPr lang="en-US" dirty="0"/>
          </a:p>
        </p:txBody>
      </p:sp>
      <p:pic>
        <p:nvPicPr>
          <p:cNvPr id="10" name="Picture 9" descr="Map&#10;&#10;Description automatically generated">
            <a:extLst>
              <a:ext uri="{FF2B5EF4-FFF2-40B4-BE49-F238E27FC236}">
                <a16:creationId xmlns:a16="http://schemas.microsoft.com/office/drawing/2014/main" id="{253EF73B-FE68-7075-2624-8FEF1A7F083A}"/>
              </a:ext>
            </a:extLst>
          </p:cNvPr>
          <p:cNvPicPr>
            <a:picLocks noChangeAspect="1"/>
          </p:cNvPicPr>
          <p:nvPr/>
        </p:nvPicPr>
        <p:blipFill>
          <a:blip r:embed="rId3"/>
          <a:stretch>
            <a:fillRect/>
          </a:stretch>
        </p:blipFill>
        <p:spPr>
          <a:xfrm>
            <a:off x="4192860" y="1663956"/>
            <a:ext cx="7636876" cy="5182894"/>
          </a:xfrm>
          <a:prstGeom prst="rect">
            <a:avLst/>
          </a:prstGeom>
        </p:spPr>
      </p:pic>
    </p:spTree>
    <p:extLst>
      <p:ext uri="{BB962C8B-B14F-4D97-AF65-F5344CB8AC3E}">
        <p14:creationId xmlns:p14="http://schemas.microsoft.com/office/powerpoint/2010/main" val="312142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a:t>
            </a:r>
            <a:endParaRPr lang="en-US" noProof="0" dirty="0"/>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061501"/>
          </a:xfrm>
        </p:spPr>
        <p:txBody>
          <a:bodyPr>
            <a:normAutofit fontScale="85000" lnSpcReduction="2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Leaf Area Index - </a:t>
            </a:r>
            <a:r>
              <a:rPr lang="en-US" noProof="0" dirty="0">
                <a:latin typeface="Open Sans" panose="020B0606030504020204" pitchFamily="34" charset="0"/>
                <a:ea typeface="Open Sans" panose="020B0606030504020204" pitchFamily="34" charset="0"/>
                <a:cs typeface="Open Sans" panose="020B0606030504020204" pitchFamily="34" charset="0"/>
                <a:hlinkClick r:id="rId3"/>
              </a:rPr>
              <a:t>MOD15A2H v061</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NDVI - </a:t>
            </a:r>
            <a:r>
              <a:rPr lang="en-US" noProof="0" dirty="0">
                <a:latin typeface="Open Sans" panose="020B0606030504020204" pitchFamily="34" charset="0"/>
                <a:ea typeface="Open Sans" panose="020B0606030504020204" pitchFamily="34" charset="0"/>
                <a:cs typeface="Open Sans" panose="020B0606030504020204" pitchFamily="34" charset="0"/>
                <a:hlinkClick r:id="rId4"/>
              </a:rPr>
              <a:t>MOD13A2 v061</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Evapotranspiration - </a:t>
            </a:r>
            <a:r>
              <a:rPr lang="en-US" noProof="0" dirty="0">
                <a:latin typeface="Open Sans" panose="020B0606030504020204" pitchFamily="34" charset="0"/>
                <a:ea typeface="Open Sans" panose="020B0606030504020204" pitchFamily="34" charset="0"/>
                <a:cs typeface="Open Sans" panose="020B0606030504020204" pitchFamily="34" charset="0"/>
                <a:hlinkClick r:id="rId5"/>
              </a:rPr>
              <a:t>MOD16A2 v061</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Meteorological data </a:t>
            </a:r>
            <a:r>
              <a:rPr lang="en-US" b="1" dirty="0">
                <a:ea typeface="Open Sans" panose="020B0606030504020204" pitchFamily="34" charset="0"/>
                <a:cs typeface="Open Sans" panose="020B0606030504020204" pitchFamily="34" charset="0"/>
              </a:rPr>
              <a:t>- </a:t>
            </a:r>
            <a:r>
              <a:rPr lang="en-US" noProof="0" dirty="0">
                <a:latin typeface="Open Sans" panose="020B0606030504020204" pitchFamily="34" charset="0"/>
                <a:ea typeface="Open Sans" panose="020B0606030504020204" pitchFamily="34" charset="0"/>
                <a:cs typeface="Open Sans" panose="020B0606030504020204" pitchFamily="34" charset="0"/>
                <a:hlinkClick r:id="rId5"/>
              </a:rPr>
              <a:t>ERA5-Land variables </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Land Surface Temperature - </a:t>
            </a:r>
            <a:r>
              <a:rPr lang="en-US" noProof="0" dirty="0">
                <a:latin typeface="Open Sans" panose="020B0606030504020204" pitchFamily="34" charset="0"/>
                <a:ea typeface="Open Sans" panose="020B0606030504020204" pitchFamily="34" charset="0"/>
                <a:cs typeface="Open Sans" panose="020B0606030504020204" pitchFamily="34" charset="0"/>
                <a:hlinkClick r:id="rId6"/>
              </a:rPr>
              <a:t>MOD11A1 v061 </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Fire Weather Index - </a:t>
            </a:r>
            <a:r>
              <a:rPr lang="en-US" dirty="0">
                <a:hlinkClick r:id="rId7"/>
              </a:rPr>
              <a:t>ECMWF</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Active fire variable </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dirty="0">
                <a:ea typeface="Open Sans" panose="020B0606030504020204" pitchFamily="34" charset="0"/>
                <a:cs typeface="Open Sans" panose="020B0606030504020204" pitchFamily="34" charset="0"/>
                <a:hlinkClick r:id="rId8"/>
              </a:rPr>
              <a:t>MCD64A1 v061</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Burned mask variables </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latin typeface="Open Sans" panose="020B0606030504020204" pitchFamily="34" charset="0"/>
                <a:ea typeface="Open Sans" panose="020B0606030504020204" pitchFamily="34" charset="0"/>
                <a:cs typeface="Open Sans" panose="020B0606030504020204" pitchFamily="34" charset="0"/>
                <a:hlinkClick r:id="rId9"/>
              </a:rPr>
              <a:t>MYD14A2 v061</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Density </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err="1">
                <a:latin typeface="Open Sans" panose="020B0606030504020204" pitchFamily="34" charset="0"/>
                <a:ea typeface="Open Sans" panose="020B0606030504020204" pitchFamily="34" charset="0"/>
                <a:cs typeface="Open Sans" panose="020B0606030504020204" pitchFamily="34" charset="0"/>
                <a:hlinkClick r:id="rId10"/>
              </a:rPr>
              <a:t>WorldPop</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14</a:t>
            </a:fld>
            <a:endParaRPr lang="en-US" dirty="0"/>
          </a:p>
        </p:txBody>
      </p:sp>
    </p:spTree>
    <p:extLst>
      <p:ext uri="{BB962C8B-B14F-4D97-AF65-F5344CB8AC3E}">
        <p14:creationId xmlns:p14="http://schemas.microsoft.com/office/powerpoint/2010/main" val="630665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643812" y="1811756"/>
            <a:ext cx="5375988" cy="4365207"/>
          </a:xfrm>
        </p:spPr>
        <p:txBody>
          <a:bodyPr>
            <a:normAutofit fontScale="925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latin typeface="Open Sans" panose="020B0606030504020204" pitchFamily="34" charset="0"/>
                <a:ea typeface="Open Sans" panose="020B0606030504020204" pitchFamily="34" charset="0"/>
                <a:cs typeface="Open Sans" panose="020B0606030504020204" pitchFamily="34" charset="0"/>
              </a:rPr>
              <a:t>2009-12-27 00:00:00</a:t>
            </a: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latin typeface="Open Sans" panose="020B0606030504020204" pitchFamily="34" charset="0"/>
                <a:ea typeface="Open Sans" panose="020B0606030504020204" pitchFamily="34" charset="0"/>
                <a:cs typeface="Open Sans" panose="020B0606030504020204" pitchFamily="34" charset="0"/>
              </a:rPr>
              <a:t>2022-08-29 00:00:00</a:t>
            </a: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500m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8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a:t>
            </a: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fontScale="925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noProof="0" dirty="0">
                <a:latin typeface="Open Sans" panose="020B0606030504020204" pitchFamily="34" charset="0"/>
                <a:ea typeface="Open Sans" panose="020B0606030504020204" pitchFamily="34" charset="0"/>
                <a:cs typeface="Open Sans" panose="020B0606030504020204" pitchFamily="34" charset="0"/>
              </a:rPr>
              <a:t>Lai_500m </a:t>
            </a:r>
            <a:r>
              <a:rPr lang="en-US" i="1" noProof="0" dirty="0">
                <a:latin typeface="Open Sans" panose="020B0606030504020204" pitchFamily="34" charset="0"/>
                <a:ea typeface="Open Sans" panose="020B0606030504020204" pitchFamily="34" charset="0"/>
                <a:cs typeface="Open Sans" panose="020B0606030504020204" pitchFamily="34" charset="0"/>
              </a:rPr>
              <a:t>(Leaf Area Index) – continuous</a:t>
            </a:r>
          </a:p>
          <a:p>
            <a:pPr lvl="1"/>
            <a:r>
              <a:rPr lang="en-US" noProof="0" dirty="0">
                <a:latin typeface="Open Sans" panose="020B0606030504020204" pitchFamily="34" charset="0"/>
                <a:ea typeface="Open Sans" panose="020B0606030504020204" pitchFamily="34" charset="0"/>
                <a:cs typeface="Open Sans" panose="020B0606030504020204" pitchFamily="34" charset="0"/>
              </a:rPr>
              <a:t>	range : 0 to 25.4 / unit: m²/m²</a:t>
            </a:r>
          </a:p>
          <a:p>
            <a:pPr lvl="1"/>
            <a:r>
              <a:rPr lang="en-US" noProof="0" dirty="0"/>
              <a:t>dimensionless unit which characterizes the canopy of a given ecosystem</a:t>
            </a:r>
          </a:p>
          <a:p>
            <a:pPr lvl="1"/>
            <a:endParaRPr lang="en-US" noProof="0" dirty="0"/>
          </a:p>
          <a:p>
            <a:pPr marL="560070" lvl="1" indent="-285750">
              <a:buFontTx/>
              <a:buChar char="-"/>
            </a:pPr>
            <a:r>
              <a:rPr lang="en-US" noProof="0" dirty="0">
                <a:latin typeface="Open Sans" panose="020B0606030504020204" pitchFamily="34" charset="0"/>
                <a:ea typeface="Open Sans" panose="020B0606030504020204" pitchFamily="34" charset="0"/>
                <a:cs typeface="Open Sans" panose="020B0606030504020204" pitchFamily="34" charset="0"/>
              </a:rPr>
              <a:t>Fpar_500m </a:t>
            </a:r>
            <a:r>
              <a:rPr lang="en-US" i="1" noProof="0" dirty="0">
                <a:latin typeface="Open Sans" panose="020B0606030504020204" pitchFamily="34" charset="0"/>
                <a:ea typeface="Open Sans" panose="020B0606030504020204" pitchFamily="34" charset="0"/>
                <a:cs typeface="Open Sans" panose="020B0606030504020204" pitchFamily="34" charset="0"/>
              </a:rPr>
              <a:t>(Fraction of Photosynthetically Active Radiation) - continuous </a:t>
            </a:r>
          </a:p>
          <a:p>
            <a:pPr lvl="1"/>
            <a:r>
              <a:rPr lang="en-US" noProof="0" dirty="0">
                <a:latin typeface="Open Sans" panose="020B0606030504020204" pitchFamily="34" charset="0"/>
                <a:ea typeface="Open Sans" panose="020B0606030504020204" pitchFamily="34" charset="0"/>
                <a:cs typeface="Open Sans" panose="020B0606030504020204" pitchFamily="34" charset="0"/>
              </a:rPr>
              <a:t>	range 0 to 2.54 / unit: percentage </a:t>
            </a:r>
          </a:p>
          <a:p>
            <a:pPr lvl="1"/>
            <a:r>
              <a:rPr lang="en-US" noProof="0" dirty="0"/>
              <a:t>fraction of photosynthetically active radiation (PAR) in the 400-700 nm wavelengths that is absorbed by a canopy and it can include over-</a:t>
            </a:r>
            <a:r>
              <a:rPr lang="en-US" noProof="0" dirty="0" err="1"/>
              <a:t>storey</a:t>
            </a:r>
            <a:r>
              <a:rPr lang="en-US" noProof="0" dirty="0"/>
              <a:t>, understory and ground cover elements</a:t>
            </a: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Leaf Area Index -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15</a:t>
            </a:fld>
            <a:endParaRPr lang="en-US" sz="900" dirty="0">
              <a:latin typeface="Open Sans" panose="020B0606030504020204" pitchFamily="34" charset="0"/>
            </a:endParaRPr>
          </a:p>
        </p:txBody>
      </p:sp>
    </p:spTree>
    <p:extLst>
      <p:ext uri="{BB962C8B-B14F-4D97-AF65-F5344CB8AC3E}">
        <p14:creationId xmlns:p14="http://schemas.microsoft.com/office/powerpoint/2010/main" val="26327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275926"/>
            <a:ext cx="10515600" cy="819738"/>
          </a:xfrm>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Leaf Area Index - Visualization</a:t>
            </a:r>
            <a:endParaRPr lang="en-US" noProof="0" dirty="0"/>
          </a:p>
        </p:txBody>
      </p:sp>
      <p:pic>
        <p:nvPicPr>
          <p:cNvPr id="8" name="Content Placeholder 7" descr="Chart, waterfall chart&#10;&#10;Description automatically generated">
            <a:extLst>
              <a:ext uri="{FF2B5EF4-FFF2-40B4-BE49-F238E27FC236}">
                <a16:creationId xmlns:a16="http://schemas.microsoft.com/office/drawing/2014/main" id="{43451BF6-E3FE-E22C-7E8D-1B8E6B911ADD}"/>
              </a:ext>
            </a:extLst>
          </p:cNvPr>
          <p:cNvPicPr>
            <a:picLocks noGrp="1" noChangeAspect="1"/>
          </p:cNvPicPr>
          <p:nvPr>
            <p:ph idx="1"/>
          </p:nvPr>
        </p:nvPicPr>
        <p:blipFill>
          <a:blip r:embed="rId2"/>
          <a:stretch>
            <a:fillRect/>
          </a:stretch>
        </p:blipFill>
        <p:spPr>
          <a:xfrm>
            <a:off x="838201" y="1671694"/>
            <a:ext cx="9369310" cy="4684655"/>
          </a:xfrm>
        </p:spPr>
      </p:pic>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16</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spTree>
    <p:extLst>
      <p:ext uri="{BB962C8B-B14F-4D97-AF65-F5344CB8AC3E}">
        <p14:creationId xmlns:p14="http://schemas.microsoft.com/office/powerpoint/2010/main" val="179825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275926"/>
            <a:ext cx="10515600" cy="819738"/>
          </a:xfrm>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Leaf Area Index - Visualization</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17</a:t>
            </a:fld>
            <a:endParaRPr lang="en-US" dirty="0"/>
          </a:p>
        </p:txBody>
      </p:sp>
      <p:pic>
        <p:nvPicPr>
          <p:cNvPr id="11" name="Picture 10" descr="Chart, map, scatter chart&#10;&#10;Description automatically generated">
            <a:extLst>
              <a:ext uri="{FF2B5EF4-FFF2-40B4-BE49-F238E27FC236}">
                <a16:creationId xmlns:a16="http://schemas.microsoft.com/office/drawing/2014/main" id="{AA7C4D02-3D46-D928-42B2-03280D4AE552}"/>
              </a:ext>
            </a:extLst>
          </p:cNvPr>
          <p:cNvPicPr>
            <a:picLocks noChangeAspect="1"/>
          </p:cNvPicPr>
          <p:nvPr/>
        </p:nvPicPr>
        <p:blipFill>
          <a:blip r:embed="rId2"/>
          <a:stretch>
            <a:fillRect/>
          </a:stretch>
        </p:blipFill>
        <p:spPr>
          <a:xfrm>
            <a:off x="838200" y="1651388"/>
            <a:ext cx="9409922" cy="4704961"/>
          </a:xfrm>
          <a:prstGeom prst="rect">
            <a:avLst/>
          </a:prstGeom>
        </p:spPr>
      </p:pic>
    </p:spTree>
    <p:extLst>
      <p:ext uri="{BB962C8B-B14F-4D97-AF65-F5344CB8AC3E}">
        <p14:creationId xmlns:p14="http://schemas.microsoft.com/office/powerpoint/2010/main" val="233599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NDVI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061501"/>
          </a:xfrm>
        </p:spPr>
        <p:txBody>
          <a:bodyPr>
            <a:normAutofit fontScale="77500" lnSpcReduction="20000"/>
          </a:bodyPr>
          <a:lstStyle/>
          <a:p>
            <a:r>
              <a:rPr lang="en-US" u="sng" noProof="0" dirty="0">
                <a:latin typeface="Open Sans" panose="020B0606030504020204" pitchFamily="34" charset="0"/>
                <a:ea typeface="Open Sans" panose="020B0606030504020204" pitchFamily="34" charset="0"/>
                <a:cs typeface="Open Sans" panose="020B0606030504020204" pitchFamily="34" charset="0"/>
              </a:rPr>
              <a:t>The continuous variables will be useful for the input of the model</a:t>
            </a:r>
            <a:r>
              <a:rPr lang="en-US" noProof="0" dirty="0">
                <a:latin typeface="Open Sans" panose="020B0606030504020204" pitchFamily="34" charset="0"/>
                <a:ea typeface="Open Sans" panose="020B0606030504020204" pitchFamily="34" charset="0"/>
                <a:cs typeface="Open Sans" panose="020B0606030504020204" pitchFamily="34" charset="0"/>
              </a:rPr>
              <a:t>. Categorical for sub-testing depending on the quality</a:t>
            </a:r>
          </a:p>
          <a:p>
            <a:r>
              <a:rPr lang="en-US" noProof="0" dirty="0">
                <a:ea typeface="Open Sans" panose="020B0606030504020204" pitchFamily="34" charset="0"/>
                <a:cs typeface="Open Sans" panose="020B0606030504020204" pitchFamily="34" charset="0"/>
              </a:rPr>
              <a:t>T</a:t>
            </a:r>
            <a:r>
              <a:rPr lang="en-US" noProof="0" dirty="0">
                <a:latin typeface="Open Sans" panose="020B0606030504020204" pitchFamily="34" charset="0"/>
                <a:ea typeface="Open Sans" panose="020B0606030504020204" pitchFamily="34" charset="0"/>
                <a:cs typeface="Open Sans" panose="020B0606030504020204" pitchFamily="34" charset="0"/>
              </a:rPr>
              <a:t>here is a strong correlation between LAI and FPAR (0.96 over time and spatial dimensions) and </a:t>
            </a:r>
            <a:r>
              <a:rPr lang="en-US" u="sng" noProof="0" dirty="0">
                <a:latin typeface="Open Sans" panose="020B0606030504020204" pitchFamily="34" charset="0"/>
                <a:ea typeface="Open Sans" panose="020B0606030504020204" pitchFamily="34" charset="0"/>
                <a:cs typeface="Open Sans" panose="020B0606030504020204" pitchFamily="34" charset="0"/>
              </a:rPr>
              <a:t>we will keep only </a:t>
            </a:r>
            <a:r>
              <a:rPr lang="en-US" u="sng" noProof="0" dirty="0" err="1">
                <a:latin typeface="Open Sans" panose="020B0606030504020204" pitchFamily="34" charset="0"/>
                <a:ea typeface="Open Sans" panose="020B0606030504020204" pitchFamily="34" charset="0"/>
                <a:cs typeface="Open Sans" panose="020B0606030504020204" pitchFamily="34" charset="0"/>
              </a:rPr>
              <a:t>Fpar</a:t>
            </a:r>
            <a:r>
              <a:rPr lang="en-US" u="sng"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latin typeface="Open Sans" panose="020B0606030504020204" pitchFamily="34" charset="0"/>
                <a:ea typeface="Open Sans" panose="020B0606030504020204" pitchFamily="34" charset="0"/>
                <a:cs typeface="Open Sans" panose="020B0606030504020204" pitchFamily="34" charset="0"/>
              </a:rPr>
              <a:t>has it has a more centered distribution value and closer to 0. It also encompasses somehow the LAI</a:t>
            </a:r>
          </a:p>
          <a:p>
            <a:r>
              <a:rPr lang="en-US" noProof="0" dirty="0">
                <a:ea typeface="Open Sans" panose="020B0606030504020204" pitchFamily="34" charset="0"/>
                <a:cs typeface="Open Sans" panose="020B0606030504020204" pitchFamily="34" charset="0"/>
              </a:rPr>
              <a:t>T</a:t>
            </a:r>
            <a:r>
              <a:rPr lang="en-US" noProof="0" dirty="0">
                <a:latin typeface="Open Sans" panose="020B0606030504020204" pitchFamily="34" charset="0"/>
                <a:ea typeface="Open Sans" panose="020B0606030504020204" pitchFamily="34" charset="0"/>
                <a:cs typeface="Open Sans" panose="020B0606030504020204" pitchFamily="34" charset="0"/>
              </a:rPr>
              <a:t>here is an </a:t>
            </a:r>
            <a:r>
              <a:rPr lang="en-US" u="sng" noProof="0" dirty="0">
                <a:latin typeface="Open Sans" panose="020B0606030504020204" pitchFamily="34" charset="0"/>
                <a:ea typeface="Open Sans" panose="020B0606030504020204" pitchFamily="34" charset="0"/>
                <a:cs typeface="Open Sans" panose="020B0606030504020204" pitchFamily="34" charset="0"/>
              </a:rPr>
              <a:t>almost binary distribution of the standard deviation for </a:t>
            </a:r>
            <a:r>
              <a:rPr lang="en-US" u="sng" noProof="0" dirty="0" err="1">
                <a:latin typeface="Open Sans" panose="020B0606030504020204" pitchFamily="34" charset="0"/>
                <a:ea typeface="Open Sans" panose="020B0606030504020204" pitchFamily="34" charset="0"/>
                <a:cs typeface="Open Sans" panose="020B0606030504020204" pitchFamily="34" charset="0"/>
              </a:rPr>
              <a:t>Fpar</a:t>
            </a:r>
            <a:r>
              <a:rPr lang="en-US" u="sng" noProof="0" dirty="0">
                <a:latin typeface="Open Sans" panose="020B0606030504020204" pitchFamily="34" charset="0"/>
                <a:ea typeface="Open Sans" panose="020B0606030504020204" pitchFamily="34" charset="0"/>
                <a:cs typeface="Open Sans" panose="020B0606030504020204" pitchFamily="34" charset="0"/>
              </a:rPr>
              <a:t> an LAI</a:t>
            </a:r>
            <a:r>
              <a:rPr lang="en-US" noProof="0" dirty="0">
                <a:latin typeface="Open Sans" panose="020B0606030504020204" pitchFamily="34" charset="0"/>
                <a:ea typeface="Open Sans" panose="020B0606030504020204" pitchFamily="34" charset="0"/>
                <a:cs typeface="Open Sans" panose="020B0606030504020204" pitchFamily="34" charset="0"/>
              </a:rPr>
              <a:t>. It might be because of the cities and the mountains</a:t>
            </a:r>
          </a:p>
          <a:p>
            <a:r>
              <a:rPr lang="en-US" noProof="0" dirty="0">
                <a:ea typeface="Open Sans" panose="020B0606030504020204" pitchFamily="34" charset="0"/>
                <a:cs typeface="Open Sans" panose="020B0606030504020204" pitchFamily="34" charset="0"/>
              </a:rPr>
              <a:t>W</a:t>
            </a:r>
            <a:r>
              <a:rPr lang="en-US" noProof="0" dirty="0">
                <a:latin typeface="Open Sans" panose="020B0606030504020204" pitchFamily="34" charset="0"/>
                <a:ea typeface="Open Sans" panose="020B0606030504020204" pitchFamily="34" charset="0"/>
                <a:cs typeface="Open Sans" panose="020B0606030504020204" pitchFamily="34" charset="0"/>
              </a:rPr>
              <a:t>e have categorical variable, so we could not interpolate with a bilinear or cubic resampling, so we will use </a:t>
            </a:r>
            <a:r>
              <a:rPr lang="en-US" u="sng" noProof="0" dirty="0">
                <a:latin typeface="Open Sans" panose="020B0606030504020204" pitchFamily="34" charset="0"/>
                <a:ea typeface="Open Sans" panose="020B0606030504020204" pitchFamily="34" charset="0"/>
                <a:cs typeface="Open Sans" panose="020B0606030504020204" pitchFamily="34" charset="0"/>
              </a:rPr>
              <a:t>the nearest neighborhood method</a:t>
            </a:r>
            <a:r>
              <a:rPr lang="en-US" noProof="0" dirty="0">
                <a:latin typeface="Open Sans" panose="020B0606030504020204" pitchFamily="34" charset="0"/>
                <a:ea typeface="Open Sans" panose="020B0606030504020204" pitchFamily="34" charset="0"/>
                <a:cs typeface="Open Sans" panose="020B0606030504020204" pitchFamily="34" charset="0"/>
              </a:rPr>
              <a:t>. The spatial extent is already crop to the PACA resolution, but we do need </a:t>
            </a:r>
            <a:r>
              <a:rPr lang="en-US" noProof="0" dirty="0" err="1">
                <a:latin typeface="Open Sans" panose="020B0606030504020204" pitchFamily="34" charset="0"/>
                <a:ea typeface="Open Sans" panose="020B0606030504020204" pitchFamily="34" charset="0"/>
                <a:cs typeface="Open Sans" panose="020B0606030504020204" pitchFamily="34" charset="0"/>
              </a:rPr>
              <a:t>updampling</a:t>
            </a:r>
            <a:r>
              <a:rPr lang="en-US" noProof="0" dirty="0">
                <a:latin typeface="Open Sans" panose="020B0606030504020204" pitchFamily="34" charset="0"/>
                <a:ea typeface="Open Sans" panose="020B0606030504020204" pitchFamily="34" charset="0"/>
                <a:cs typeface="Open Sans" panose="020B0606030504020204" pitchFamily="34" charset="0"/>
              </a:rPr>
              <a:t> the temporal resolution and </a:t>
            </a:r>
            <a:r>
              <a:rPr lang="en-US" noProof="0" dirty="0" err="1">
                <a:latin typeface="Open Sans" panose="020B0606030504020204" pitchFamily="34" charset="0"/>
                <a:ea typeface="Open Sans" panose="020B0606030504020204" pitchFamily="34" charset="0"/>
                <a:cs typeface="Open Sans" panose="020B0606030504020204" pitchFamily="34" charset="0"/>
              </a:rPr>
              <a:t>downsampling</a:t>
            </a:r>
            <a:r>
              <a:rPr lang="en-US" noProof="0" dirty="0">
                <a:latin typeface="Open Sans" panose="020B0606030504020204" pitchFamily="34" charset="0"/>
                <a:ea typeface="Open Sans" panose="020B0606030504020204" pitchFamily="34" charset="0"/>
                <a:cs typeface="Open Sans" panose="020B0606030504020204" pitchFamily="34" charset="0"/>
              </a:rPr>
              <a:t> the spatial resolution.</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18</a:t>
            </a:fld>
            <a:endParaRPr lang="en-US" dirty="0"/>
          </a:p>
        </p:txBody>
      </p:sp>
    </p:spTree>
    <p:extLst>
      <p:ext uri="{BB962C8B-B14F-4D97-AF65-F5344CB8AC3E}">
        <p14:creationId xmlns:p14="http://schemas.microsoft.com/office/powerpoint/2010/main" val="775880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2009-12-19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2022-08-13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1000m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16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a:t>
            </a: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noProof="0" dirty="0">
                <a:latin typeface="Open Sans" panose="020B0606030504020204" pitchFamily="34" charset="0"/>
                <a:ea typeface="Open Sans" panose="020B0606030504020204" pitchFamily="34" charset="0"/>
                <a:cs typeface="Open Sans" panose="020B0606030504020204" pitchFamily="34" charset="0"/>
              </a:rPr>
              <a:t>1_km_16_days_EVI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err="1">
                <a:latin typeface="Open Sans" panose="020B0606030504020204" pitchFamily="34" charset="0"/>
                <a:ea typeface="Open Sans" panose="020B0606030504020204" pitchFamily="34" charset="0"/>
                <a:cs typeface="Open Sans" panose="020B0606030504020204" pitchFamily="34" charset="0"/>
              </a:rPr>
              <a:t>Ehanced</a:t>
            </a:r>
            <a:r>
              <a:rPr lang="en-US" b="0" noProof="0" dirty="0">
                <a:latin typeface="Open Sans" panose="020B0606030504020204" pitchFamily="34" charset="0"/>
                <a:ea typeface="Open Sans" panose="020B0606030504020204" pitchFamily="34" charset="0"/>
                <a:cs typeface="Open Sans" panose="020B0606030504020204" pitchFamily="34" charset="0"/>
              </a:rPr>
              <a:t> Vegetation Index</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-02 to 0,8983 / unit: none</a:t>
            </a:r>
          </a:p>
          <a:p>
            <a:pPr lvl="1"/>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Tx/>
              <a:buChar char="-"/>
            </a:pPr>
            <a:r>
              <a:rPr lang="en-US" b="1" noProof="0" dirty="0">
                <a:latin typeface="Open Sans" panose="020B0606030504020204" pitchFamily="34" charset="0"/>
                <a:ea typeface="Open Sans" panose="020B0606030504020204" pitchFamily="34" charset="0"/>
                <a:cs typeface="Open Sans" panose="020B0606030504020204" pitchFamily="34" charset="0"/>
              </a:rPr>
              <a:t>_1_km_16_days_</a:t>
            </a:r>
            <a:r>
              <a:rPr lang="en-US" b="0" noProof="0" dirty="0">
                <a:latin typeface="Open Sans" panose="020B0606030504020204" pitchFamily="34" charset="0"/>
                <a:ea typeface="Open Sans" panose="020B0606030504020204" pitchFamily="34" charset="0"/>
                <a:cs typeface="Open Sans" panose="020B0606030504020204" pitchFamily="34" charset="0"/>
              </a:rPr>
              <a:t>NDVI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latin typeface="Open Sans" panose="020B0606030504020204" pitchFamily="34" charset="0"/>
                <a:ea typeface="Open Sans" panose="020B0606030504020204" pitchFamily="34" charset="0"/>
                <a:cs typeface="Open Sans" panose="020B0606030504020204" pitchFamily="34" charset="0"/>
              </a:rPr>
              <a:t>Normalized Differentiation Vegetation Index</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-02 to 1 / unit: none </a:t>
            </a:r>
          </a:p>
          <a:p>
            <a:pPr lvl="1"/>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 typeface="Arial" panose="020B0604020202020204" pitchFamily="34" charset="0"/>
              <a:buChar char="•"/>
            </a:pPr>
            <a:r>
              <a:rPr lang="en-US" b="1" noProof="0" dirty="0">
                <a:latin typeface="Open Sans" panose="020B0606030504020204" pitchFamily="34" charset="0"/>
                <a:ea typeface="Open Sans" panose="020B0606030504020204" pitchFamily="34" charset="0"/>
                <a:cs typeface="Open Sans" panose="020B0606030504020204" pitchFamily="34" charset="0"/>
              </a:rPr>
              <a:t>_1_km_16_days_VI_Quality </a:t>
            </a:r>
            <a:r>
              <a:rPr lang="en-US" b="0" noProof="0" dirty="0">
                <a:latin typeface="Open Sans" panose="020B0606030504020204" pitchFamily="34" charset="0"/>
                <a:ea typeface="Open Sans" panose="020B0606030504020204" pitchFamily="34" charset="0"/>
                <a:cs typeface="Open Sans" panose="020B0606030504020204" pitchFamily="34" charset="0"/>
              </a:rPr>
              <a:t>- </a:t>
            </a:r>
            <a:r>
              <a:rPr lang="en-US" b="0" i="1" noProof="0" dirty="0">
                <a:latin typeface="Open Sans" panose="020B0606030504020204" pitchFamily="34" charset="0"/>
                <a:ea typeface="Open Sans" panose="020B0606030504020204" pitchFamily="34" charset="0"/>
                <a:cs typeface="Open Sans" panose="020B0606030504020204" pitchFamily="34" charset="0"/>
              </a:rPr>
              <a:t>categorical</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NDVI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19</a:t>
            </a:fld>
            <a:endParaRPr lang="en-US" sz="900" dirty="0">
              <a:latin typeface="Open Sans" panose="020B0606030504020204" pitchFamily="34" charset="0"/>
            </a:endParaRPr>
          </a:p>
        </p:txBody>
      </p:sp>
    </p:spTree>
    <p:extLst>
      <p:ext uri="{BB962C8B-B14F-4D97-AF65-F5344CB8AC3E}">
        <p14:creationId xmlns:p14="http://schemas.microsoft.com/office/powerpoint/2010/main" val="28350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E3E3-BABA-ED1E-7823-72803E9DB412}"/>
              </a:ext>
            </a:extLst>
          </p:cNvPr>
          <p:cNvSpPr>
            <a:spLocks noGrp="1"/>
          </p:cNvSpPr>
          <p:nvPr>
            <p:ph type="title"/>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Table of content</a:t>
            </a:r>
          </a:p>
        </p:txBody>
      </p:sp>
      <p:sp>
        <p:nvSpPr>
          <p:cNvPr id="3" name="Content Placeholder 2">
            <a:extLst>
              <a:ext uri="{FF2B5EF4-FFF2-40B4-BE49-F238E27FC236}">
                <a16:creationId xmlns:a16="http://schemas.microsoft.com/office/drawing/2014/main" id="{48641984-2413-B65A-316A-B0F0C022676F}"/>
              </a:ext>
            </a:extLst>
          </p:cNvPr>
          <p:cNvSpPr>
            <a:spLocks noGrp="1"/>
          </p:cNvSpPr>
          <p:nvPr>
            <p:ph idx="1"/>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Aim of the </a:t>
            </a:r>
            <a:r>
              <a:rPr lang="en-US" b="1" noProof="0" dirty="0" err="1">
                <a:latin typeface="Open Sans" panose="020B0606030504020204" pitchFamily="34" charset="0"/>
                <a:ea typeface="Open Sans" panose="020B0606030504020204" pitchFamily="34" charset="0"/>
                <a:cs typeface="Open Sans" panose="020B0606030504020204" pitchFamily="34" charset="0"/>
              </a:rPr>
              <a:t>WildFire</a:t>
            </a:r>
            <a:r>
              <a:rPr lang="en-US" b="1" noProof="0" dirty="0">
                <a:latin typeface="Open Sans" panose="020B0606030504020204" pitchFamily="34" charset="0"/>
                <a:ea typeface="Open Sans" panose="020B0606030504020204" pitchFamily="34" charset="0"/>
                <a:cs typeface="Open Sans" panose="020B0606030504020204" pitchFamily="34" charset="0"/>
              </a:rPr>
              <a:t> Project</a:t>
            </a:r>
          </a:p>
          <a:p>
            <a:r>
              <a:rPr lang="en-US" b="1" dirty="0">
                <a:ea typeface="Open Sans" panose="020B0606030504020204" pitchFamily="34" charset="0"/>
                <a:cs typeface="Open Sans" panose="020B0606030504020204" pitchFamily="34" charset="0"/>
              </a:rPr>
              <a:t>State of the art</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sz="2400" b="1" noProof="0" dirty="0">
                <a:latin typeface="Open Sans" panose="020B0606030504020204" pitchFamily="34" charset="0"/>
                <a:ea typeface="Open Sans" panose="020B0606030504020204" pitchFamily="34" charset="0"/>
                <a:cs typeface="Open Sans" panose="020B0606030504020204" pitchFamily="34" charset="0"/>
              </a:rPr>
              <a:t>Dataset</a:t>
            </a:r>
          </a:p>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Next Step</a:t>
            </a:r>
            <a:endParaRPr lang="en-US" noProof="0" dirty="0"/>
          </a:p>
        </p:txBody>
      </p:sp>
      <p:sp>
        <p:nvSpPr>
          <p:cNvPr id="4" name="Date Placeholder 3">
            <a:extLst>
              <a:ext uri="{FF2B5EF4-FFF2-40B4-BE49-F238E27FC236}">
                <a16:creationId xmlns:a16="http://schemas.microsoft.com/office/drawing/2014/main" id="{D215F3DC-9B62-2A80-7ECC-3965BC44D749}"/>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B5407C4-B0BD-0B59-8F35-1F4623D7F8E6}"/>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1E347879-8A58-43F5-E2C2-9432B15E0A86}"/>
              </a:ext>
            </a:extLst>
          </p:cNvPr>
          <p:cNvSpPr>
            <a:spLocks noGrp="1"/>
          </p:cNvSpPr>
          <p:nvPr>
            <p:ph type="sldNum" sz="quarter" idx="4"/>
          </p:nvPr>
        </p:nvSpPr>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4280613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275926"/>
            <a:ext cx="10515600" cy="819738"/>
          </a:xfrm>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NDVI </a:t>
            </a:r>
            <a:r>
              <a:rPr lang="en-US" sz="4000" b="1" noProof="0" dirty="0">
                <a:latin typeface="Open Sans" panose="020B0606030504020204" pitchFamily="34" charset="0"/>
                <a:ea typeface="Open Sans" panose="020B0606030504020204" pitchFamily="34" charset="0"/>
                <a:cs typeface="Open Sans" panose="020B0606030504020204" pitchFamily="34" charset="0"/>
              </a:rPr>
              <a:t>- Visualization</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20</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pic>
        <p:nvPicPr>
          <p:cNvPr id="7" name="Content Placeholder 6" descr="Chart, histogram&#10;&#10;Description automatically generated">
            <a:extLst>
              <a:ext uri="{FF2B5EF4-FFF2-40B4-BE49-F238E27FC236}">
                <a16:creationId xmlns:a16="http://schemas.microsoft.com/office/drawing/2014/main" id="{9E756679-8573-B5BB-8C23-C663E8CBAFD4}"/>
              </a:ext>
            </a:extLst>
          </p:cNvPr>
          <p:cNvPicPr>
            <a:picLocks noGrp="1" noChangeAspect="1"/>
          </p:cNvPicPr>
          <p:nvPr>
            <p:ph idx="1"/>
          </p:nvPr>
        </p:nvPicPr>
        <p:blipFill>
          <a:blip r:embed="rId2"/>
          <a:stretch>
            <a:fillRect/>
          </a:stretch>
        </p:blipFill>
        <p:spPr>
          <a:xfrm>
            <a:off x="838201" y="1692485"/>
            <a:ext cx="4648200" cy="4648200"/>
          </a:xfrm>
        </p:spPr>
      </p:pic>
      <p:pic>
        <p:nvPicPr>
          <p:cNvPr id="11" name="Picture 10" descr="Chart&#10;&#10;Description automatically generated with low confidence">
            <a:extLst>
              <a:ext uri="{FF2B5EF4-FFF2-40B4-BE49-F238E27FC236}">
                <a16:creationId xmlns:a16="http://schemas.microsoft.com/office/drawing/2014/main" id="{42971CE6-0C1C-B346-8C30-04AE4EBDE410}"/>
              </a:ext>
            </a:extLst>
          </p:cNvPr>
          <p:cNvPicPr>
            <a:picLocks noChangeAspect="1"/>
          </p:cNvPicPr>
          <p:nvPr/>
        </p:nvPicPr>
        <p:blipFill>
          <a:blip r:embed="rId3"/>
          <a:stretch>
            <a:fillRect/>
          </a:stretch>
        </p:blipFill>
        <p:spPr>
          <a:xfrm>
            <a:off x="5547849" y="1692485"/>
            <a:ext cx="6178937" cy="4634203"/>
          </a:xfrm>
          <a:prstGeom prst="rect">
            <a:avLst/>
          </a:prstGeom>
        </p:spPr>
      </p:pic>
    </p:spTree>
    <p:extLst>
      <p:ext uri="{BB962C8B-B14F-4D97-AF65-F5344CB8AC3E}">
        <p14:creationId xmlns:p14="http://schemas.microsoft.com/office/powerpoint/2010/main" val="41994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NDVI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434244"/>
          </a:xfrm>
        </p:spPr>
        <p:txBody>
          <a:bodyPr>
            <a:normAutofit fontScale="77500" lnSpcReduction="20000"/>
          </a:bodyPr>
          <a:lstStyle/>
          <a:p>
            <a:r>
              <a:rPr lang="en-US" noProof="0" dirty="0">
                <a:latin typeface="Open Sans" panose="020B0606030504020204" pitchFamily="34" charset="0"/>
                <a:ea typeface="Open Sans" panose="020B0606030504020204" pitchFamily="34" charset="0"/>
                <a:cs typeface="Open Sans" panose="020B0606030504020204" pitchFamily="34" charset="0"/>
              </a:rPr>
              <a:t>EVI and NDVI have the same range of value, but the </a:t>
            </a:r>
            <a:r>
              <a:rPr lang="en-US" u="sng" noProof="0" dirty="0">
                <a:latin typeface="Open Sans" panose="020B0606030504020204" pitchFamily="34" charset="0"/>
                <a:ea typeface="Open Sans" panose="020B0606030504020204" pitchFamily="34" charset="0"/>
                <a:cs typeface="Open Sans" panose="020B0606030504020204" pitchFamily="34" charset="0"/>
              </a:rPr>
              <a:t>EVI is centered </a:t>
            </a:r>
            <a:r>
              <a:rPr lang="en-US" noProof="0" dirty="0">
                <a:latin typeface="Open Sans" panose="020B0606030504020204" pitchFamily="34" charset="0"/>
                <a:ea typeface="Open Sans" panose="020B0606030504020204" pitchFamily="34" charset="0"/>
                <a:cs typeface="Open Sans" panose="020B0606030504020204" pitchFamily="34" charset="0"/>
              </a:rPr>
              <a:t>whereas </a:t>
            </a:r>
            <a:r>
              <a:rPr lang="en-US" u="sng" noProof="0" dirty="0">
                <a:latin typeface="Open Sans" panose="020B0606030504020204" pitchFamily="34" charset="0"/>
                <a:ea typeface="Open Sans" panose="020B0606030504020204" pitchFamily="34" charset="0"/>
                <a:cs typeface="Open Sans" panose="020B0606030504020204" pitchFamily="34" charset="0"/>
              </a:rPr>
              <a:t>NDVI has a left skew distribution.</a:t>
            </a:r>
          </a:p>
          <a:p>
            <a:r>
              <a:rPr lang="en-US" noProof="0" dirty="0">
                <a:latin typeface="Open Sans" panose="020B0606030504020204" pitchFamily="34" charset="0"/>
                <a:ea typeface="Open Sans" panose="020B0606030504020204" pitchFamily="34" charset="0"/>
                <a:cs typeface="Open Sans" panose="020B0606030504020204" pitchFamily="34" charset="0"/>
              </a:rPr>
              <a:t>We can see there is a strong correlation between NDVI and EVI (0.88 over time and spatial dimension), which is expected, and </a:t>
            </a:r>
            <a:r>
              <a:rPr lang="en-US" u="sng" noProof="0" dirty="0">
                <a:latin typeface="Open Sans" panose="020B0606030504020204" pitchFamily="34" charset="0"/>
                <a:ea typeface="Open Sans" panose="020B0606030504020204" pitchFamily="34" charset="0"/>
                <a:cs typeface="Open Sans" panose="020B0606030504020204" pitchFamily="34" charset="0"/>
              </a:rPr>
              <a:t>we will keep only EVI as it is an upgrade of the NDVI</a:t>
            </a:r>
            <a:r>
              <a:rPr lang="en-US" noProof="0" dirty="0">
                <a:latin typeface="Open Sans" panose="020B0606030504020204" pitchFamily="34" charset="0"/>
                <a:ea typeface="Open Sans" panose="020B0606030504020204" pitchFamily="34" charset="0"/>
                <a:cs typeface="Open Sans" panose="020B0606030504020204" pitchFamily="34" charset="0"/>
              </a:rPr>
              <a:t>. </a:t>
            </a:r>
          </a:p>
          <a:p>
            <a:r>
              <a:rPr lang="en-US" u="sng" noProof="0" dirty="0">
                <a:latin typeface="Open Sans" panose="020B0606030504020204" pitchFamily="34" charset="0"/>
                <a:ea typeface="Open Sans" panose="020B0606030504020204" pitchFamily="34" charset="0"/>
                <a:cs typeface="Open Sans" panose="020B0606030504020204" pitchFamily="34" charset="0"/>
              </a:rPr>
              <a:t>There is almost an overlap with the quality of the data and with value around 0 for EVI and NDVI</a:t>
            </a:r>
            <a:r>
              <a:rPr lang="en-US" noProof="0" dirty="0">
                <a:latin typeface="Open Sans" panose="020B0606030504020204" pitchFamily="34" charset="0"/>
                <a:ea typeface="Open Sans" panose="020B0606030504020204" pitchFamily="34" charset="0"/>
                <a:cs typeface="Open Sans" panose="020B0606030504020204" pitchFamily="34" charset="0"/>
              </a:rPr>
              <a:t>, so we need to have a closer look when preprocessing if we can consider these value. </a:t>
            </a:r>
          </a:p>
          <a:p>
            <a:r>
              <a:rPr lang="en-US" noProof="0" dirty="0">
                <a:latin typeface="Open Sans" panose="020B0606030504020204" pitchFamily="34" charset="0"/>
                <a:ea typeface="Open Sans" panose="020B0606030504020204" pitchFamily="34" charset="0"/>
                <a:cs typeface="Open Sans" panose="020B0606030504020204" pitchFamily="34" charset="0"/>
              </a:rPr>
              <a:t>Because of the categorical value of the quality variable, we can't use bilinear or cubic interpolation, </a:t>
            </a:r>
            <a:r>
              <a:rPr lang="en-US" u="sng" noProof="0" dirty="0">
                <a:latin typeface="Open Sans" panose="020B0606030504020204" pitchFamily="34" charset="0"/>
                <a:ea typeface="Open Sans" panose="020B0606030504020204" pitchFamily="34" charset="0"/>
                <a:cs typeface="Open Sans" panose="020B0606030504020204" pitchFamily="34" charset="0"/>
              </a:rPr>
              <a:t>we will use nearest to keep the same categorical value.</a:t>
            </a:r>
          </a:p>
          <a:p>
            <a:r>
              <a:rPr lang="en-US" noProof="0" dirty="0">
                <a:latin typeface="Open Sans" panose="020B0606030504020204" pitchFamily="34" charset="0"/>
                <a:ea typeface="Open Sans" panose="020B0606030504020204" pitchFamily="34" charset="0"/>
                <a:cs typeface="Open Sans" panose="020B0606030504020204" pitchFamily="34" charset="0"/>
              </a:rPr>
              <a:t>The spatial extent is already crop to the PACA extent, but we do need </a:t>
            </a:r>
            <a:r>
              <a:rPr lang="en-US" u="sng" noProof="0" dirty="0" err="1">
                <a:latin typeface="Open Sans" panose="020B0606030504020204" pitchFamily="34" charset="0"/>
                <a:ea typeface="Open Sans" panose="020B0606030504020204" pitchFamily="34" charset="0"/>
                <a:cs typeface="Open Sans" panose="020B0606030504020204" pitchFamily="34" charset="0"/>
              </a:rPr>
              <a:t>updampling</a:t>
            </a:r>
            <a:r>
              <a:rPr lang="en-US" u="sng" noProof="0" dirty="0">
                <a:latin typeface="Open Sans" panose="020B0606030504020204" pitchFamily="34" charset="0"/>
                <a:ea typeface="Open Sans" panose="020B0606030504020204" pitchFamily="34" charset="0"/>
                <a:cs typeface="Open Sans" panose="020B0606030504020204" pitchFamily="34" charset="0"/>
              </a:rPr>
              <a:t> the temporal resolution</a:t>
            </a:r>
            <a:r>
              <a:rPr lang="en-US" noProof="0" dirty="0">
                <a:latin typeface="Open Sans" panose="020B0606030504020204" pitchFamily="34" charset="0"/>
                <a:ea typeface="Open Sans" panose="020B0606030504020204" pitchFamily="34" charset="0"/>
                <a:cs typeface="Open Sans" panose="020B0606030504020204" pitchFamily="34" charset="0"/>
              </a:rPr>
              <a:t>.</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21</a:t>
            </a:fld>
            <a:endParaRPr lang="en-US" dirty="0"/>
          </a:p>
        </p:txBody>
      </p:sp>
    </p:spTree>
    <p:extLst>
      <p:ext uri="{BB962C8B-B14F-4D97-AF65-F5344CB8AC3E}">
        <p14:creationId xmlns:p14="http://schemas.microsoft.com/office/powerpoint/2010/main" val="298437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643812" y="1811756"/>
            <a:ext cx="5375988" cy="4365207"/>
          </a:xfrm>
        </p:spPr>
        <p:txBody>
          <a:bodyPr>
            <a:normAutofit fontScale="85000" lnSpcReduction="1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2009-12-27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2022-08-29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500m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8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a:t>
            </a: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202" y="1811756"/>
            <a:ext cx="5733661" cy="4654358"/>
          </a:xfrm>
        </p:spPr>
        <p:txBody>
          <a:bodyPr>
            <a:normAutofit fontScale="85000" lnSpcReduction="1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b="1" noProof="0" dirty="0"/>
              <a:t>ET_500m</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Total Evapotranspiration</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a:t>
            </a:r>
            <a:r>
              <a:rPr lang="en-US" b="0" noProof="0" dirty="0"/>
              <a:t>3.277e+03</a:t>
            </a:r>
            <a:r>
              <a:rPr lang="en-US" b="0" noProof="0" dirty="0">
                <a:latin typeface="Open Sans" panose="020B0606030504020204" pitchFamily="34" charset="0"/>
                <a:ea typeface="Open Sans" panose="020B0606030504020204" pitchFamily="34" charset="0"/>
                <a:cs typeface="Open Sans" panose="020B0606030504020204" pitchFamily="34" charset="0"/>
              </a:rPr>
              <a:t> / unit: </a:t>
            </a:r>
            <a:r>
              <a:rPr lang="en-US" b="0" noProof="0" dirty="0"/>
              <a:t>kg/m²/8day</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Tx/>
              <a:buChar char="-"/>
            </a:pPr>
            <a:r>
              <a:rPr lang="en-US" noProof="0" dirty="0"/>
              <a:t>LE_500m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Average Latent Heat Flux</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 to </a:t>
            </a:r>
            <a:r>
              <a:rPr lang="en-US" b="0" noProof="0" dirty="0"/>
              <a:t>3.277e+08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J/m²/day</a:t>
            </a:r>
            <a:r>
              <a:rPr lang="en-US" b="0" noProof="0" dirty="0">
                <a:latin typeface="Open Sans" panose="020B0606030504020204" pitchFamily="34" charset="0"/>
                <a:ea typeface="Open Sans" panose="020B0606030504020204" pitchFamily="34" charset="0"/>
                <a:cs typeface="Open Sans" panose="020B0606030504020204" pitchFamily="34" charset="0"/>
              </a:rPr>
              <a:t> </a:t>
            </a:r>
          </a:p>
          <a:p>
            <a:pPr marL="560070" lvl="1" indent="-285750">
              <a:buFont typeface="Arial" panose="020B0604020202020204" pitchFamily="34" charset="0"/>
              <a:buChar char="•"/>
            </a:pPr>
            <a:r>
              <a:rPr lang="en-US" b="1" noProof="0" dirty="0"/>
              <a:t>PET_</a:t>
            </a:r>
            <a:r>
              <a:rPr lang="en-US" b="0" noProof="0" dirty="0"/>
              <a:t>500m (Total Potential Evapotranspiration) </a:t>
            </a:r>
            <a:r>
              <a:rPr lang="en-US" b="0" noProof="0" dirty="0">
                <a:latin typeface="Open Sans" panose="020B0606030504020204" pitchFamily="34" charset="0"/>
                <a:ea typeface="Open Sans" panose="020B0606030504020204" pitchFamily="34" charset="0"/>
                <a:cs typeface="Open Sans" panose="020B0606030504020204" pitchFamily="34" charset="0"/>
              </a:rPr>
              <a:t>– </a:t>
            </a:r>
            <a:r>
              <a:rPr lang="en-US" b="0" i="1" noProof="0" dirty="0">
                <a:latin typeface="Open Sans" panose="020B0606030504020204" pitchFamily="34" charset="0"/>
                <a:ea typeface="Open Sans" panose="020B0606030504020204" pitchFamily="34" charset="0"/>
                <a:cs typeface="Open Sans" panose="020B0606030504020204" pitchFamily="34" charset="0"/>
              </a:rPr>
              <a:t>categorical</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-0,4 to </a:t>
            </a:r>
            <a:r>
              <a:rPr lang="en-US" b="0" noProof="0" dirty="0"/>
              <a:t>3.277e+03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kg/m²/8day</a:t>
            </a:r>
          </a:p>
          <a:p>
            <a:pPr marL="560070" lvl="1" indent="-285750">
              <a:buFontTx/>
              <a:buChar char="-"/>
            </a:pPr>
            <a:r>
              <a:rPr lang="en-US" b="1" noProof="0" dirty="0"/>
              <a:t>PLE_500m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Average Potential Latent Heat Flux</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 to </a:t>
            </a:r>
            <a:r>
              <a:rPr lang="en-US" b="0" noProof="0" dirty="0"/>
              <a:t>3.277e+08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J/m²/day</a:t>
            </a:r>
          </a:p>
          <a:p>
            <a:pPr marL="560070" lvl="1" indent="-285750">
              <a:buFontTx/>
              <a:buChar char="-"/>
            </a:pPr>
            <a:r>
              <a:rPr lang="en-US" b="1" noProof="0" dirty="0"/>
              <a:t>ET_QC_</a:t>
            </a:r>
            <a:r>
              <a:rPr lang="en-US" b="0" noProof="0" dirty="0"/>
              <a:t>500m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Evapotranspiration Quality Control flags</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r>
              <a:rPr lang="en-US" b="0" i="1" noProof="0" dirty="0">
                <a:latin typeface="Open Sans" panose="020B0606030504020204" pitchFamily="34" charset="0"/>
                <a:ea typeface="Open Sans" panose="020B0606030504020204" pitchFamily="34" charset="0"/>
                <a:cs typeface="Open Sans" panose="020B0606030504020204" pitchFamily="34" charset="0"/>
              </a:rPr>
              <a:t>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 to TODO</a:t>
            </a:r>
            <a:r>
              <a:rPr lang="en-US" b="0" noProof="0" dirty="0"/>
              <a:t>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bit</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a:p>
            <a:pPr lvl="1"/>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 typeface="Arial" panose="020B0604020202020204" pitchFamily="34" charset="0"/>
              <a:buChar char="•"/>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Evapotranspiration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22</a:t>
            </a:fld>
            <a:endParaRPr lang="en-US" sz="900" dirty="0">
              <a:latin typeface="Open Sans" panose="020B0606030504020204" pitchFamily="34" charset="0"/>
            </a:endParaRPr>
          </a:p>
        </p:txBody>
      </p:sp>
    </p:spTree>
    <p:extLst>
      <p:ext uri="{BB962C8B-B14F-4D97-AF65-F5344CB8AC3E}">
        <p14:creationId xmlns:p14="http://schemas.microsoft.com/office/powerpoint/2010/main" val="2378682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latin typeface="Open Sans" panose="020B0606030504020204" pitchFamily="34" charset="0"/>
                <a:ea typeface="Open Sans" panose="020B0606030504020204" pitchFamily="34" charset="0"/>
                <a:cs typeface="Open Sans" panose="020B0606030504020204" pitchFamily="34" charset="0"/>
              </a:rPr>
              <a:t>Evapotranspiration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273467"/>
          </a:xfrm>
        </p:spPr>
        <p:txBody>
          <a:bodyPr>
            <a:normAutofit/>
          </a:bodyPr>
          <a:lstStyle/>
          <a:p>
            <a:r>
              <a:rPr lang="en-US" noProof="0" dirty="0"/>
              <a:t>ET is the mass of evaporated water per unit area per unit time, and LE is the latent heat flux, which is the energy flux associated with the evaporation of water. </a:t>
            </a:r>
          </a:p>
          <a:p>
            <a:r>
              <a:rPr lang="en-US" noProof="0" dirty="0"/>
              <a:t>The two variables are strongly correlated, and </a:t>
            </a:r>
            <a:r>
              <a:rPr lang="en-US" u="sng" noProof="0" dirty="0"/>
              <a:t>we will keep only ET</a:t>
            </a:r>
            <a:r>
              <a:rPr lang="en-US" noProof="0" dirty="0"/>
              <a:t>. </a:t>
            </a:r>
          </a:p>
          <a:p>
            <a:r>
              <a:rPr lang="en-US" noProof="0" dirty="0"/>
              <a:t>There is no difference between the </a:t>
            </a:r>
            <a:r>
              <a:rPr lang="en-US" noProof="0" dirty="0" err="1"/>
              <a:t>portential</a:t>
            </a:r>
            <a:r>
              <a:rPr lang="en-US" noProof="0" dirty="0"/>
              <a:t> and actual. So </a:t>
            </a:r>
            <a:r>
              <a:rPr lang="en-US" u="sng" noProof="0" dirty="0"/>
              <a:t>we will keep only the ET_500m</a:t>
            </a:r>
            <a:r>
              <a:rPr lang="en-US" noProof="0" dirty="0"/>
              <a:t>.</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23</a:t>
            </a:fld>
            <a:endParaRPr lang="en-US" dirty="0"/>
          </a:p>
        </p:txBody>
      </p:sp>
    </p:spTree>
    <p:extLst>
      <p:ext uri="{BB962C8B-B14F-4D97-AF65-F5344CB8AC3E}">
        <p14:creationId xmlns:p14="http://schemas.microsoft.com/office/powerpoint/2010/main" val="276119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643812" y="1811756"/>
            <a:ext cx="5375988" cy="4365207"/>
          </a:xfrm>
        </p:spPr>
        <p:txBody>
          <a:bodyPr>
            <a:normAutofit fontScale="92500" lnSpcReduction="2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2010-01-01 04:00:00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2022-07-31 20:00:00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9000m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WG84 --&gt; EPSG 4326</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4 hours</a:t>
            </a: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fontScale="92500" lnSpcReduction="2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b="1" noProof="0" dirty="0"/>
              <a:t>U10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Eastward component of the 10m wind</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-17,09 to 15,15 / unit: </a:t>
            </a:r>
            <a:r>
              <a:rPr lang="en-US" b="0" noProof="0" dirty="0"/>
              <a:t>m/s</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Tx/>
              <a:buChar char="-"/>
            </a:pPr>
            <a:r>
              <a:rPr lang="en-US" b="1" noProof="0" dirty="0"/>
              <a:t>V10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Northward component of the 10m wind</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-15,89 to </a:t>
            </a:r>
            <a:r>
              <a:rPr lang="en-US" b="0" noProof="0" dirty="0"/>
              <a:t>14,17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m/s</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 typeface="Arial" panose="020B0604020202020204" pitchFamily="34" charset="0"/>
              <a:buChar char="•"/>
            </a:pPr>
            <a:r>
              <a:rPr lang="en-US" b="0" noProof="0" dirty="0"/>
              <a:t>T2m (Temperature of air at 2m above the surface of land, sea or in-land waters. </a:t>
            </a:r>
            <a:r>
              <a:rPr lang="en-US" b="0" i="1" noProof="0" dirty="0"/>
              <a:t>The temperature measured in kelvin can be converted to degrees Celsius (°C) by subtracting 273.15</a:t>
            </a:r>
            <a:r>
              <a:rPr lang="en-US" b="0" noProof="0" dirty="0"/>
              <a:t>) </a:t>
            </a:r>
            <a:r>
              <a:rPr lang="en-US" b="0" noProof="0" dirty="0">
                <a:latin typeface="Open Sans" panose="020B0606030504020204" pitchFamily="34" charset="0"/>
                <a:ea typeface="Open Sans" panose="020B0606030504020204" pitchFamily="34" charset="0"/>
                <a:cs typeface="Open Sans" panose="020B0606030504020204" pitchFamily="34" charset="0"/>
              </a:rPr>
              <a:t>– </a:t>
            </a:r>
            <a:r>
              <a:rPr lang="en-US" b="0" i="1" noProof="0" dirty="0">
                <a:latin typeface="Open Sans" panose="020B0606030504020204" pitchFamily="34" charset="0"/>
                <a:ea typeface="Open Sans" panose="020B0606030504020204" pitchFamily="34" charset="0"/>
                <a:cs typeface="Open Sans" panose="020B0606030504020204" pitchFamily="34" charset="0"/>
              </a:rPr>
              <a:t>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244 to </a:t>
            </a:r>
            <a:r>
              <a:rPr lang="en-US" b="0" noProof="0" dirty="0"/>
              <a:t>317 </a:t>
            </a:r>
            <a:r>
              <a:rPr lang="en-US" b="0" noProof="0" dirty="0">
                <a:latin typeface="Open Sans" panose="020B0606030504020204" pitchFamily="34" charset="0"/>
                <a:ea typeface="Open Sans" panose="020B0606030504020204" pitchFamily="34" charset="0"/>
                <a:cs typeface="Open Sans" panose="020B0606030504020204" pitchFamily="34" charset="0"/>
              </a:rPr>
              <a:t>/ unit: </a:t>
            </a:r>
            <a:r>
              <a:rPr lang="en-US" b="0" noProof="0" dirty="0"/>
              <a:t>K</a:t>
            </a:r>
          </a:p>
          <a:p>
            <a:pPr marL="560070" lvl="1" indent="-285750">
              <a:buFontTx/>
              <a:buChar char="-"/>
            </a:pPr>
            <a:r>
              <a:rPr lang="en-US" b="1" noProof="0" dirty="0" err="1"/>
              <a:t>Tp</a:t>
            </a:r>
            <a:r>
              <a:rPr lang="en-US" b="1" noProof="0" dirty="0"/>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precipitation</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0 to </a:t>
            </a:r>
            <a:r>
              <a:rPr lang="en-US" b="0" noProof="0" dirty="0"/>
              <a:t>0,122 </a:t>
            </a:r>
            <a:r>
              <a:rPr lang="en-US" b="0" noProof="0" dirty="0">
                <a:latin typeface="Open Sans" panose="020B0606030504020204" pitchFamily="34" charset="0"/>
                <a:ea typeface="Open Sans" panose="020B0606030504020204" pitchFamily="34" charset="0"/>
                <a:cs typeface="Open Sans" panose="020B0606030504020204" pitchFamily="34" charset="0"/>
              </a:rPr>
              <a:t>/ unit: m</a:t>
            </a: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Meteorological data</a:t>
            </a:r>
            <a:r>
              <a:rPr lang="en-US" b="1" noProof="0" dirty="0">
                <a:latin typeface="Open Sans" panose="020B0606030504020204" pitchFamily="34" charset="0"/>
                <a:ea typeface="Open Sans" panose="020B0606030504020204" pitchFamily="34" charset="0"/>
                <a:cs typeface="Open Sans" panose="020B0606030504020204" pitchFamily="34" charset="0"/>
              </a:rPr>
              <a:t>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24</a:t>
            </a:fld>
            <a:endParaRPr lang="en-US" sz="900" dirty="0">
              <a:latin typeface="Open Sans" panose="020B0606030504020204" pitchFamily="34" charset="0"/>
            </a:endParaRPr>
          </a:p>
        </p:txBody>
      </p:sp>
    </p:spTree>
    <p:extLst>
      <p:ext uri="{BB962C8B-B14F-4D97-AF65-F5344CB8AC3E}">
        <p14:creationId xmlns:p14="http://schemas.microsoft.com/office/powerpoint/2010/main" val="1993148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Meteorological data</a:t>
            </a:r>
            <a:r>
              <a:rPr lang="en-US" b="1" noProof="0" dirty="0">
                <a:latin typeface="Open Sans" panose="020B0606030504020204" pitchFamily="34" charset="0"/>
                <a:ea typeface="Open Sans" panose="020B0606030504020204" pitchFamily="34" charset="0"/>
                <a:cs typeface="Open Sans" panose="020B0606030504020204" pitchFamily="34" charset="0"/>
              </a:rPr>
              <a:t>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273467"/>
          </a:xfrm>
        </p:spPr>
        <p:txBody>
          <a:bodyPr>
            <a:normAutofit/>
          </a:bodyPr>
          <a:lstStyle/>
          <a:p>
            <a:r>
              <a:rPr lang="en-US" noProof="0" dirty="0"/>
              <a:t>Nothing to do with the data.</a:t>
            </a:r>
          </a:p>
          <a:p>
            <a:r>
              <a:rPr lang="en-US" dirty="0"/>
              <a:t>W</a:t>
            </a:r>
            <a:r>
              <a:rPr lang="en-US" noProof="0" dirty="0"/>
              <a:t>e need to </a:t>
            </a:r>
            <a:r>
              <a:rPr lang="en-US" u="sng" noProof="0" dirty="0"/>
              <a:t>project the dataset into a sinusoidal projection and clipping to the right AOI</a:t>
            </a:r>
            <a:r>
              <a:rPr lang="en-US" noProof="0" dirty="0"/>
              <a:t>.</a:t>
            </a:r>
          </a:p>
          <a:p>
            <a:r>
              <a:rPr lang="en-US" noProof="0" dirty="0"/>
              <a:t> We will also need to </a:t>
            </a:r>
            <a:r>
              <a:rPr lang="en-US" u="sng" noProof="0" dirty="0" err="1"/>
              <a:t>regridding</a:t>
            </a:r>
            <a:r>
              <a:rPr lang="en-US" u="sng" noProof="0" dirty="0"/>
              <a:t> to a 1km resolution </a:t>
            </a:r>
            <a:r>
              <a:rPr lang="en-US" noProof="0" dirty="0"/>
              <a:t>and </a:t>
            </a:r>
            <a:r>
              <a:rPr lang="en-US" u="sng" noProof="0" dirty="0" err="1"/>
              <a:t>downsampling</a:t>
            </a:r>
            <a:r>
              <a:rPr lang="en-US" u="sng" noProof="0" dirty="0"/>
              <a:t> to a daily temporal resolution</a:t>
            </a:r>
            <a:r>
              <a:rPr lang="en-US" noProof="0" dirty="0"/>
              <a:t>. </a:t>
            </a:r>
          </a:p>
          <a:p>
            <a:r>
              <a:rPr lang="en-US" noProof="0" dirty="0"/>
              <a:t>We must be careful and checking the dataset again after all this transformation.</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25</a:t>
            </a:fld>
            <a:endParaRPr lang="en-US" dirty="0"/>
          </a:p>
        </p:txBody>
      </p:sp>
    </p:spTree>
    <p:extLst>
      <p:ext uri="{BB962C8B-B14F-4D97-AF65-F5344CB8AC3E}">
        <p14:creationId xmlns:p14="http://schemas.microsoft.com/office/powerpoint/2010/main" val="4227589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2009-12-28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2022-09-01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1000m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1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a:t>
            </a: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noProof="0" dirty="0"/>
              <a:t>LST_Day_1km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Land Surface Temperature day</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240,0 to 332,9 / unit: k</a:t>
            </a:r>
          </a:p>
          <a:p>
            <a:pPr lvl="1"/>
            <a:endParaRPr lang="en-US" b="0" noProof="0" dirty="0">
              <a:latin typeface="Open Sans" panose="020B0606030504020204" pitchFamily="34" charset="0"/>
              <a:ea typeface="Open Sans" panose="020B0606030504020204" pitchFamily="34" charset="0"/>
              <a:cs typeface="Open Sans" panose="020B0606030504020204" pitchFamily="34" charset="0"/>
            </a:endParaRPr>
          </a:p>
          <a:p>
            <a:pPr marL="560070" lvl="1" indent="-285750">
              <a:buFontTx/>
              <a:buChar char="-"/>
            </a:pPr>
            <a:r>
              <a:rPr lang="en-US" noProof="0" dirty="0"/>
              <a:t>LST_Night_</a:t>
            </a:r>
            <a:r>
              <a:rPr lang="en-US" b="0" noProof="0" dirty="0"/>
              <a:t>1km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Land Surface Temperature day</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 </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227,3 to 321,2 / unit: k </a:t>
            </a: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a:xfrm>
            <a:off x="465221" y="662427"/>
            <a:ext cx="11160722"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Land Surface Temperature</a:t>
            </a:r>
            <a:r>
              <a:rPr lang="en-US" b="1" noProof="0" dirty="0">
                <a:latin typeface="Open Sans" panose="020B0606030504020204" pitchFamily="34" charset="0"/>
                <a:ea typeface="Open Sans" panose="020B0606030504020204" pitchFamily="34" charset="0"/>
                <a:cs typeface="Open Sans" panose="020B0606030504020204" pitchFamily="34" charset="0"/>
              </a:rPr>
              <a:t> </a:t>
            </a:r>
            <a:r>
              <a:rPr lang="en-US" b="1" noProof="0" dirty="0">
                <a:ea typeface="Open Sans" panose="020B0606030504020204" pitchFamily="34" charset="0"/>
                <a:cs typeface="Open Sans" panose="020B0606030504020204" pitchFamily="34" charset="0"/>
              </a:rPr>
              <a:t>- </a:t>
            </a:r>
            <a:r>
              <a:rPr lang="en-US" sz="4000" b="1" noProof="0" dirty="0">
                <a:latin typeface="Open Sans" panose="020B0606030504020204" pitchFamily="34" charset="0"/>
                <a:ea typeface="Open Sans" panose="020B0606030504020204" pitchFamily="34" charset="0"/>
                <a:cs typeface="Open Sans" panose="020B0606030504020204" pitchFamily="34" charset="0"/>
              </a:rPr>
              <a:t>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26</a:t>
            </a:fld>
            <a:endParaRPr lang="en-US" sz="900" dirty="0">
              <a:latin typeface="Open Sans" panose="020B0606030504020204" pitchFamily="34" charset="0"/>
            </a:endParaRPr>
          </a:p>
        </p:txBody>
      </p:sp>
    </p:spTree>
    <p:extLst>
      <p:ext uri="{BB962C8B-B14F-4D97-AF65-F5344CB8AC3E}">
        <p14:creationId xmlns:p14="http://schemas.microsoft.com/office/powerpoint/2010/main" val="316946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531845" y="275926"/>
            <a:ext cx="11401361"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Land Surface Temperature</a:t>
            </a:r>
            <a:r>
              <a:rPr lang="en-US" b="1" noProof="0" dirty="0">
                <a:latin typeface="Open Sans" panose="020B0606030504020204" pitchFamily="34" charset="0"/>
                <a:ea typeface="Open Sans" panose="020B0606030504020204" pitchFamily="34" charset="0"/>
                <a:cs typeface="Open Sans" panose="020B0606030504020204" pitchFamily="34" charset="0"/>
              </a:rPr>
              <a:t> </a:t>
            </a:r>
            <a:r>
              <a:rPr lang="en-US" sz="4000" b="1" noProof="0" dirty="0">
                <a:latin typeface="Open Sans" panose="020B0606030504020204" pitchFamily="34" charset="0"/>
                <a:ea typeface="Open Sans" panose="020B0606030504020204" pitchFamily="34" charset="0"/>
                <a:cs typeface="Open Sans" panose="020B0606030504020204" pitchFamily="34" charset="0"/>
              </a:rPr>
              <a:t>- Visualization</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27</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pic>
        <p:nvPicPr>
          <p:cNvPr id="12" name="Picture 11" descr="Chart&#10;&#10;Description automatically generated with medium confidence">
            <a:extLst>
              <a:ext uri="{FF2B5EF4-FFF2-40B4-BE49-F238E27FC236}">
                <a16:creationId xmlns:a16="http://schemas.microsoft.com/office/drawing/2014/main" id="{0FE996F7-96E8-85B7-A8C7-19B659FFC964}"/>
              </a:ext>
            </a:extLst>
          </p:cNvPr>
          <p:cNvPicPr>
            <a:picLocks noChangeAspect="1"/>
          </p:cNvPicPr>
          <p:nvPr/>
        </p:nvPicPr>
        <p:blipFill>
          <a:blip r:embed="rId2"/>
          <a:stretch>
            <a:fillRect/>
          </a:stretch>
        </p:blipFill>
        <p:spPr>
          <a:xfrm>
            <a:off x="1409088" y="1391409"/>
            <a:ext cx="5935610" cy="2037591"/>
          </a:xfrm>
          <a:prstGeom prst="rect">
            <a:avLst/>
          </a:prstGeom>
        </p:spPr>
      </p:pic>
      <p:pic>
        <p:nvPicPr>
          <p:cNvPr id="14" name="Picture 13" descr="Chart, histogram&#10;&#10;Description automatically generated">
            <a:extLst>
              <a:ext uri="{FF2B5EF4-FFF2-40B4-BE49-F238E27FC236}">
                <a16:creationId xmlns:a16="http://schemas.microsoft.com/office/drawing/2014/main" id="{07775035-65F4-FB15-AE2A-536E926CB69F}"/>
              </a:ext>
            </a:extLst>
          </p:cNvPr>
          <p:cNvPicPr>
            <a:picLocks noChangeAspect="1"/>
          </p:cNvPicPr>
          <p:nvPr/>
        </p:nvPicPr>
        <p:blipFill>
          <a:blip r:embed="rId3"/>
          <a:stretch>
            <a:fillRect/>
          </a:stretch>
        </p:blipFill>
        <p:spPr>
          <a:xfrm>
            <a:off x="4699694" y="3488606"/>
            <a:ext cx="5789045" cy="2867744"/>
          </a:xfrm>
          <a:prstGeom prst="rect">
            <a:avLst/>
          </a:prstGeom>
        </p:spPr>
      </p:pic>
    </p:spTree>
    <p:extLst>
      <p:ext uri="{BB962C8B-B14F-4D97-AF65-F5344CB8AC3E}">
        <p14:creationId xmlns:p14="http://schemas.microsoft.com/office/powerpoint/2010/main" val="295528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a:xfrm>
            <a:off x="838199" y="662427"/>
            <a:ext cx="11095007"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Land Surface Temperature</a:t>
            </a:r>
            <a:r>
              <a:rPr lang="en-US" b="1" noProof="0" dirty="0">
                <a:latin typeface="Open Sans" panose="020B0606030504020204" pitchFamily="34" charset="0"/>
                <a:ea typeface="Open Sans" panose="020B0606030504020204" pitchFamily="34" charset="0"/>
                <a:cs typeface="Open Sans" panose="020B0606030504020204" pitchFamily="34" charset="0"/>
              </a:rPr>
              <a:t>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273467"/>
          </a:xfrm>
        </p:spPr>
        <p:txBody>
          <a:bodyPr>
            <a:normAutofit/>
          </a:bodyPr>
          <a:lstStyle/>
          <a:p>
            <a:r>
              <a:rPr lang="en-US" noProof="0" dirty="0"/>
              <a:t>Nothing to do with the data</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28</a:t>
            </a:fld>
            <a:endParaRPr lang="en-US" dirty="0"/>
          </a:p>
        </p:txBody>
      </p:sp>
    </p:spTree>
    <p:extLst>
      <p:ext uri="{BB962C8B-B14F-4D97-AF65-F5344CB8AC3E}">
        <p14:creationId xmlns:p14="http://schemas.microsoft.com/office/powerpoint/2010/main" val="4162791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2010-01-01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2022-12-31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0,25°</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rotated pole</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1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Europe</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b="1" noProof="0" dirty="0"/>
              <a:t>FWI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Fire Weather Index</a:t>
            </a:r>
            <a:r>
              <a:rPr lang="en-US" b="0" i="1" noProof="0" dirty="0">
                <a:latin typeface="Open Sans" panose="020B0606030504020204" pitchFamily="34" charset="0"/>
                <a:ea typeface="Open Sans" panose="020B0606030504020204" pitchFamily="34" charset="0"/>
                <a:cs typeface="Open Sans" panose="020B0606030504020204" pitchFamily="34" charset="0"/>
              </a:rPr>
              <a:t>) – continuous</a:t>
            </a: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1to 473 / unit: none</a:t>
            </a: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Fire Weather Index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29</a:t>
            </a:fld>
            <a:endParaRPr lang="en-US" sz="900" dirty="0">
              <a:latin typeface="Open Sans" panose="020B0606030504020204" pitchFamily="34" charset="0"/>
            </a:endParaRPr>
          </a:p>
        </p:txBody>
      </p:sp>
    </p:spTree>
    <p:extLst>
      <p:ext uri="{BB962C8B-B14F-4D97-AF65-F5344CB8AC3E}">
        <p14:creationId xmlns:p14="http://schemas.microsoft.com/office/powerpoint/2010/main" val="156696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9842-A398-A8A1-48ED-F05B489BD491}"/>
              </a:ext>
            </a:extLst>
          </p:cNvPr>
          <p:cNvSpPr>
            <a:spLocks noGrp="1"/>
          </p:cNvSpPr>
          <p:nvPr>
            <p:ph type="title"/>
          </p:nvPr>
        </p:nvSpPr>
        <p:spPr/>
        <p:txBody>
          <a:bodyPr/>
          <a:lstStyle/>
          <a:p>
            <a:r>
              <a:rPr lang="fr-FR" dirty="0"/>
              <a:t>State of the art - FWI</a:t>
            </a:r>
            <a:endParaRPr lang="en-US" dirty="0"/>
          </a:p>
        </p:txBody>
      </p:sp>
      <p:sp>
        <p:nvSpPr>
          <p:cNvPr id="3" name="Content Placeholder 2">
            <a:extLst>
              <a:ext uri="{FF2B5EF4-FFF2-40B4-BE49-F238E27FC236}">
                <a16:creationId xmlns:a16="http://schemas.microsoft.com/office/drawing/2014/main" id="{0403F401-3AB8-0CFD-5FB5-2E02EBCE556A}"/>
              </a:ext>
            </a:extLst>
          </p:cNvPr>
          <p:cNvSpPr>
            <a:spLocks noGrp="1"/>
          </p:cNvSpPr>
          <p:nvPr>
            <p:ph idx="1"/>
          </p:nvPr>
        </p:nvSpPr>
        <p:spPr/>
        <p:txBody>
          <a:bodyPr>
            <a:normAutofit/>
          </a:bodyPr>
          <a:lstStyle/>
          <a:p>
            <a:pPr marL="0" indent="0">
              <a:buNone/>
            </a:pPr>
            <a:r>
              <a:rPr lang="en-US" dirty="0"/>
              <a:t>The Fire Weather Index (FWI) is a </a:t>
            </a:r>
            <a:r>
              <a:rPr lang="en-US" u="sng" dirty="0"/>
              <a:t>meteorologically based index used worldwide to estimate fire danger</a:t>
            </a:r>
            <a:r>
              <a:rPr lang="en-US" dirty="0"/>
              <a:t>. It consists of different components that account for the effects of </a:t>
            </a:r>
            <a:r>
              <a:rPr lang="en-US" u="sng" dirty="0"/>
              <a:t>fuel moisture and wind on fire </a:t>
            </a:r>
            <a:r>
              <a:rPr lang="en-US" u="sng" dirty="0" err="1"/>
              <a:t>behaviour</a:t>
            </a:r>
            <a:r>
              <a:rPr lang="en-US" u="sng" dirty="0"/>
              <a:t> and spread.</a:t>
            </a:r>
          </a:p>
          <a:p>
            <a:pPr marL="0" indent="0">
              <a:buNone/>
            </a:pPr>
            <a:r>
              <a:rPr lang="en-US" dirty="0"/>
              <a:t>The higher the FWI is, the more </a:t>
            </a:r>
            <a:r>
              <a:rPr lang="en-US" dirty="0" err="1"/>
              <a:t>favourable</a:t>
            </a:r>
            <a:r>
              <a:rPr lang="en-US" dirty="0"/>
              <a:t> the meteorological conditions to trigger a wildfire are. This indicator can help shape long-term tourist strategy and to plan future investments under a changing climate.</a:t>
            </a:r>
          </a:p>
          <a:p>
            <a:endParaRPr lang="en-US" dirty="0"/>
          </a:p>
        </p:txBody>
      </p:sp>
      <p:sp>
        <p:nvSpPr>
          <p:cNvPr id="4" name="Date Placeholder 3">
            <a:extLst>
              <a:ext uri="{FF2B5EF4-FFF2-40B4-BE49-F238E27FC236}">
                <a16:creationId xmlns:a16="http://schemas.microsoft.com/office/drawing/2014/main" id="{B669E070-5FA6-853B-6498-B8F938B5F141}"/>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BF3D9B5-E852-50ED-FC1D-A22843442D17}"/>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7E1F5D58-9809-E5FA-2371-ACB191BBD582}"/>
              </a:ext>
            </a:extLst>
          </p:cNvPr>
          <p:cNvSpPr>
            <a:spLocks noGrp="1"/>
          </p:cNvSpPr>
          <p:nvPr>
            <p:ph type="sldNum" sz="quarter" idx="4"/>
          </p:nvPr>
        </p:nvSpPr>
        <p:spPr/>
        <p:txBody>
          <a:bodyPr/>
          <a:lstStyle/>
          <a:p>
            <a:fld id="{AE208ADF-3ADD-483D-A721-14E3EEE2C135}" type="slidenum">
              <a:rPr lang="en-US" smtClean="0"/>
              <a:pPr/>
              <a:t>3</a:t>
            </a:fld>
            <a:endParaRPr lang="en-US" dirty="0"/>
          </a:p>
        </p:txBody>
      </p:sp>
    </p:spTree>
    <p:extLst>
      <p:ext uri="{BB962C8B-B14F-4D97-AF65-F5344CB8AC3E}">
        <p14:creationId xmlns:p14="http://schemas.microsoft.com/office/powerpoint/2010/main" val="264676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733127"/>
            <a:ext cx="10515600"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Fire Weather Index </a:t>
            </a:r>
            <a:r>
              <a:rPr lang="en-US" sz="4000" b="1" noProof="0" dirty="0">
                <a:latin typeface="Open Sans" panose="020B0606030504020204" pitchFamily="34" charset="0"/>
                <a:ea typeface="Open Sans" panose="020B0606030504020204" pitchFamily="34" charset="0"/>
                <a:cs typeface="Open Sans" panose="020B0606030504020204" pitchFamily="34" charset="0"/>
              </a:rPr>
              <a:t>- Visualization</a:t>
            </a:r>
            <a:endParaRPr lang="en-US" b="1"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30</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pic>
        <p:nvPicPr>
          <p:cNvPr id="4" name="Picture 3" descr="Map&#10;&#10;Description automatically generated">
            <a:extLst>
              <a:ext uri="{FF2B5EF4-FFF2-40B4-BE49-F238E27FC236}">
                <a16:creationId xmlns:a16="http://schemas.microsoft.com/office/drawing/2014/main" id="{5A4072B3-169B-7818-F853-AA93898A5FA4}"/>
              </a:ext>
            </a:extLst>
          </p:cNvPr>
          <p:cNvPicPr>
            <a:picLocks noChangeAspect="1"/>
          </p:cNvPicPr>
          <p:nvPr/>
        </p:nvPicPr>
        <p:blipFill>
          <a:blip r:embed="rId2"/>
          <a:stretch>
            <a:fillRect/>
          </a:stretch>
        </p:blipFill>
        <p:spPr>
          <a:xfrm>
            <a:off x="2210431" y="1663101"/>
            <a:ext cx="7238368" cy="4803012"/>
          </a:xfrm>
          <a:prstGeom prst="rect">
            <a:avLst/>
          </a:prstGeom>
        </p:spPr>
      </p:pic>
    </p:spTree>
    <p:extLst>
      <p:ext uri="{BB962C8B-B14F-4D97-AF65-F5344CB8AC3E}">
        <p14:creationId xmlns:p14="http://schemas.microsoft.com/office/powerpoint/2010/main" val="854238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Fire Weather Index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273467"/>
          </a:xfrm>
        </p:spPr>
        <p:txBody>
          <a:bodyPr>
            <a:normAutofit/>
          </a:bodyPr>
          <a:lstStyle/>
          <a:p>
            <a:r>
              <a:rPr lang="en-US" noProof="0" dirty="0"/>
              <a:t>The fire weather index can be </a:t>
            </a:r>
            <a:r>
              <a:rPr lang="en-US" u="sng" noProof="0" dirty="0"/>
              <a:t>categorized into 6 classes </a:t>
            </a:r>
            <a:r>
              <a:rPr lang="en-US" noProof="0" dirty="0"/>
              <a:t>of danger as follows: </a:t>
            </a:r>
          </a:p>
          <a:p>
            <a:endParaRPr lang="en-US" u="sng" dirty="0"/>
          </a:p>
          <a:p>
            <a:endParaRPr lang="en-US" u="sng" dirty="0"/>
          </a:p>
          <a:p>
            <a:pPr marL="0" indent="0">
              <a:buNone/>
            </a:pPr>
            <a:endParaRPr lang="en-US" u="sng" dirty="0"/>
          </a:p>
          <a:p>
            <a:r>
              <a:rPr lang="en-US" u="sng" dirty="0"/>
              <a:t>N</a:t>
            </a:r>
            <a:r>
              <a:rPr lang="en-US" u="sng" noProof="0" dirty="0" err="1"/>
              <a:t>eed</a:t>
            </a:r>
            <a:r>
              <a:rPr lang="en-US" u="sng" noProof="0" dirty="0"/>
              <a:t> to change the extent and the projection</a:t>
            </a:r>
          </a:p>
          <a:p>
            <a:endParaRPr lang="en-US" b="1" u="sng"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31</a:t>
            </a:fld>
            <a:endParaRPr lang="en-US" dirty="0"/>
          </a:p>
        </p:txBody>
      </p:sp>
      <p:grpSp>
        <p:nvGrpSpPr>
          <p:cNvPr id="12" name="Group 11">
            <a:extLst>
              <a:ext uri="{FF2B5EF4-FFF2-40B4-BE49-F238E27FC236}">
                <a16:creationId xmlns:a16="http://schemas.microsoft.com/office/drawing/2014/main" id="{9A69B39B-D289-5E82-78CF-344426C8A8C7}"/>
              </a:ext>
            </a:extLst>
          </p:cNvPr>
          <p:cNvGrpSpPr/>
          <p:nvPr/>
        </p:nvGrpSpPr>
        <p:grpSpPr>
          <a:xfrm>
            <a:off x="836158" y="2744156"/>
            <a:ext cx="10333825" cy="1369688"/>
            <a:chOff x="929087" y="5591118"/>
            <a:chExt cx="10333825" cy="1369688"/>
          </a:xfrm>
        </p:grpSpPr>
        <p:graphicFrame>
          <p:nvGraphicFramePr>
            <p:cNvPr id="13" name="Diagram 12">
              <a:extLst>
                <a:ext uri="{FF2B5EF4-FFF2-40B4-BE49-F238E27FC236}">
                  <a16:creationId xmlns:a16="http://schemas.microsoft.com/office/drawing/2014/main" id="{8B83DF90-489D-9673-F4B5-8016AE12B1AD}"/>
                </a:ext>
              </a:extLst>
            </p:cNvPr>
            <p:cNvGraphicFramePr/>
            <p:nvPr>
              <p:extLst>
                <p:ext uri="{D42A27DB-BD31-4B8C-83A1-F6EECF244321}">
                  <p14:modId xmlns:p14="http://schemas.microsoft.com/office/powerpoint/2010/main" val="4193528781"/>
                </p:ext>
              </p:extLst>
            </p:nvPr>
          </p:nvGraphicFramePr>
          <p:xfrm>
            <a:off x="929087" y="5591118"/>
            <a:ext cx="10333825" cy="1369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0920E0AD-CA98-4786-09EF-E68AF9E1E324}"/>
                </a:ext>
              </a:extLst>
            </p:cNvPr>
            <p:cNvSpPr txBox="1"/>
            <p:nvPr/>
          </p:nvSpPr>
          <p:spPr>
            <a:xfrm>
              <a:off x="2556389" y="6086590"/>
              <a:ext cx="538930" cy="400110"/>
            </a:xfrm>
            <a:prstGeom prst="rect">
              <a:avLst/>
            </a:prstGeom>
            <a:noFill/>
          </p:spPr>
          <p:txBody>
            <a:bodyPr wrap="none" rtlCol="0">
              <a:spAutoFit/>
            </a:bodyPr>
            <a:lstStyle/>
            <a:p>
              <a:r>
                <a:rPr lang="en-US" sz="2000" b="1" dirty="0">
                  <a:solidFill>
                    <a:schemeClr val="accent6">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5,2</a:t>
              </a:r>
            </a:p>
          </p:txBody>
        </p:sp>
        <p:sp>
          <p:nvSpPr>
            <p:cNvPr id="15" name="TextBox 14">
              <a:extLst>
                <a:ext uri="{FF2B5EF4-FFF2-40B4-BE49-F238E27FC236}">
                  <a16:creationId xmlns:a16="http://schemas.microsoft.com/office/drawing/2014/main" id="{292DE215-FCEF-A156-7687-54DF5E8B7ADF}"/>
                </a:ext>
              </a:extLst>
            </p:cNvPr>
            <p:cNvSpPr txBox="1"/>
            <p:nvPr/>
          </p:nvSpPr>
          <p:spPr>
            <a:xfrm>
              <a:off x="4183691" y="6088721"/>
              <a:ext cx="689612" cy="400110"/>
            </a:xfrm>
            <a:prstGeom prst="rect">
              <a:avLst/>
            </a:prstGeom>
            <a:noFill/>
          </p:spPr>
          <p:txBody>
            <a:bodyPr wrap="none" rtlCol="0">
              <a:spAutoFit/>
            </a:bodyPr>
            <a:lstStyle/>
            <a:p>
              <a:r>
                <a:rPr lang="en-US" sz="2000" b="1" dirty="0">
                  <a:solidFill>
                    <a:schemeClr val="accent6">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11,2</a:t>
              </a:r>
            </a:p>
          </p:txBody>
        </p:sp>
        <p:sp>
          <p:nvSpPr>
            <p:cNvPr id="16" name="TextBox 15">
              <a:extLst>
                <a:ext uri="{FF2B5EF4-FFF2-40B4-BE49-F238E27FC236}">
                  <a16:creationId xmlns:a16="http://schemas.microsoft.com/office/drawing/2014/main" id="{E91EE905-ED3C-F3CF-DF65-D619D6C6C233}"/>
                </a:ext>
              </a:extLst>
            </p:cNvPr>
            <p:cNvSpPr txBox="1"/>
            <p:nvPr/>
          </p:nvSpPr>
          <p:spPr>
            <a:xfrm>
              <a:off x="5902683" y="6086590"/>
              <a:ext cx="689612" cy="400110"/>
            </a:xfrm>
            <a:prstGeom prst="rect">
              <a:avLst/>
            </a:prstGeom>
            <a:noFill/>
          </p:spPr>
          <p:txBody>
            <a:bodyPr wrap="none" rtlCol="0">
              <a:spAutoFit/>
            </a:bodyPr>
            <a:lstStyle/>
            <a:p>
              <a:r>
                <a:rPr lang="en-US" sz="2000" b="1" dirty="0">
                  <a:solidFill>
                    <a:schemeClr val="accent6">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21,3</a:t>
              </a:r>
            </a:p>
          </p:txBody>
        </p:sp>
        <p:sp>
          <p:nvSpPr>
            <p:cNvPr id="17" name="TextBox 16">
              <a:extLst>
                <a:ext uri="{FF2B5EF4-FFF2-40B4-BE49-F238E27FC236}">
                  <a16:creationId xmlns:a16="http://schemas.microsoft.com/office/drawing/2014/main" id="{FC336ADE-0AEC-0038-96B9-66DCEF9B6CCE}"/>
                </a:ext>
              </a:extLst>
            </p:cNvPr>
            <p:cNvSpPr txBox="1"/>
            <p:nvPr/>
          </p:nvSpPr>
          <p:spPr>
            <a:xfrm>
              <a:off x="7690501" y="6075677"/>
              <a:ext cx="479618" cy="400110"/>
            </a:xfrm>
            <a:prstGeom prst="rect">
              <a:avLst/>
            </a:prstGeom>
            <a:noFill/>
          </p:spPr>
          <p:txBody>
            <a:bodyPr wrap="none" rtlCol="0">
              <a:spAutoFit/>
            </a:bodyPr>
            <a:lstStyle/>
            <a:p>
              <a:r>
                <a:rPr lang="en-US" sz="2000" b="1" dirty="0">
                  <a:solidFill>
                    <a:schemeClr val="accent6">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38</a:t>
              </a:r>
            </a:p>
          </p:txBody>
        </p:sp>
        <p:sp>
          <p:nvSpPr>
            <p:cNvPr id="18" name="TextBox 17">
              <a:extLst>
                <a:ext uri="{FF2B5EF4-FFF2-40B4-BE49-F238E27FC236}">
                  <a16:creationId xmlns:a16="http://schemas.microsoft.com/office/drawing/2014/main" id="{A01CE6C3-0348-B50F-11E0-60841BBD1C75}"/>
                </a:ext>
              </a:extLst>
            </p:cNvPr>
            <p:cNvSpPr txBox="1"/>
            <p:nvPr/>
          </p:nvSpPr>
          <p:spPr>
            <a:xfrm>
              <a:off x="9350499" y="6086590"/>
              <a:ext cx="479618" cy="400110"/>
            </a:xfrm>
            <a:prstGeom prst="rect">
              <a:avLst/>
            </a:prstGeom>
            <a:noFill/>
          </p:spPr>
          <p:txBody>
            <a:bodyPr wrap="none" rtlCol="0">
              <a:spAutoFit/>
            </a:bodyPr>
            <a:lstStyle/>
            <a:p>
              <a:r>
                <a:rPr lang="en-US" sz="2000" b="1" dirty="0">
                  <a:solidFill>
                    <a:schemeClr val="accent6">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50</a:t>
              </a:r>
            </a:p>
          </p:txBody>
        </p:sp>
      </p:grpSp>
    </p:spTree>
    <p:extLst>
      <p:ext uri="{BB962C8B-B14F-4D97-AF65-F5344CB8AC3E}">
        <p14:creationId xmlns:p14="http://schemas.microsoft.com/office/powerpoint/2010/main" val="3425143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fontScale="85000" lnSpcReduction="1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2010-01-01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2022-02-01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500m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sinusoidal</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1 month</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AOI</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fontScale="85000" lnSpcReduction="10000"/>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noProof="0" dirty="0" err="1"/>
              <a:t>Burn_Date</a:t>
            </a:r>
            <a:r>
              <a:rPr lang="en-US" b="1" noProof="0" dirty="0"/>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ordinal day of burn</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366 / unit: day</a:t>
            </a:r>
          </a:p>
          <a:p>
            <a:pPr marL="560070" lvl="1" indent="-285750">
              <a:buFontTx/>
              <a:buChar char="-"/>
            </a:pPr>
            <a:r>
              <a:rPr lang="en-US" noProof="0" dirty="0" err="1"/>
              <a:t>First_Day</a:t>
            </a:r>
            <a:r>
              <a:rPr lang="en-US" noProof="0" dirty="0"/>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First day of the year of reliable change detection</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366 / unit: day</a:t>
            </a:r>
          </a:p>
          <a:p>
            <a:pPr marL="560070" lvl="1" indent="-285750">
              <a:buFontTx/>
              <a:buChar char="-"/>
            </a:pPr>
            <a:r>
              <a:rPr lang="en-US" noProof="0" dirty="0" err="1"/>
              <a:t>Last_Day</a:t>
            </a:r>
            <a:r>
              <a:rPr lang="en-US" noProof="0" dirty="0"/>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Last day of the year of reliable change detection</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366 / unit: day</a:t>
            </a:r>
          </a:p>
          <a:p>
            <a:pPr marL="560070" lvl="1" indent="-285750">
              <a:buFontTx/>
              <a:buChar char="-"/>
            </a:pPr>
            <a:r>
              <a:rPr lang="en-US" noProof="0" dirty="0" err="1"/>
              <a:t>Burn_Date_Uncertainty</a:t>
            </a:r>
            <a:r>
              <a:rPr lang="en-US" noProof="0" dirty="0"/>
              <a:t>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Estimated uncertainty in burn day</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100 / unit: day</a:t>
            </a:r>
          </a:p>
          <a:p>
            <a:pPr marL="560070" lvl="1" indent="-285750">
              <a:buFontTx/>
              <a:buChar char="-"/>
            </a:pPr>
            <a:r>
              <a:rPr lang="en-US" noProof="0" dirty="0"/>
              <a:t>QA </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Quality Assurance Indicators</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TODO / unit: bit</a:t>
            </a:r>
          </a:p>
          <a:p>
            <a:pPr lvl="1"/>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Active fire variable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32</a:t>
            </a:fld>
            <a:endParaRPr lang="en-US" sz="900" dirty="0">
              <a:latin typeface="Open Sans" panose="020B0606030504020204" pitchFamily="34" charset="0"/>
            </a:endParaRPr>
          </a:p>
        </p:txBody>
      </p:sp>
    </p:spTree>
    <p:extLst>
      <p:ext uri="{BB962C8B-B14F-4D97-AF65-F5344CB8AC3E}">
        <p14:creationId xmlns:p14="http://schemas.microsoft.com/office/powerpoint/2010/main" val="1925064500"/>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649552"/>
            <a:ext cx="10515600" cy="819738"/>
          </a:xfrm>
        </p:spPr>
        <p:txBody>
          <a:bodyPr>
            <a:no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Active fire variable </a:t>
            </a:r>
            <a:r>
              <a:rPr lang="en-US" b="1" noProof="0" dirty="0">
                <a:latin typeface="Open Sans" panose="020B0606030504020204" pitchFamily="34" charset="0"/>
                <a:ea typeface="Open Sans" panose="020B0606030504020204" pitchFamily="34" charset="0"/>
                <a:cs typeface="Open Sans" panose="020B0606030504020204" pitchFamily="34" charset="0"/>
              </a:rPr>
              <a:t>– Comment – </a:t>
            </a:r>
            <a:r>
              <a:rPr lang="en-US" b="1" noProof="0" dirty="0" err="1">
                <a:latin typeface="Open Sans" panose="020B0606030504020204" pitchFamily="34" charset="0"/>
                <a:ea typeface="Open Sans" panose="020B0606030504020204" pitchFamily="34" charset="0"/>
                <a:cs typeface="Open Sans" panose="020B0606030504020204" pitchFamily="34" charset="0"/>
              </a:rPr>
              <a:t>Burn_Date</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33</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sp>
        <p:nvSpPr>
          <p:cNvPr id="4" name="TextBox 3">
            <a:extLst>
              <a:ext uri="{FF2B5EF4-FFF2-40B4-BE49-F238E27FC236}">
                <a16:creationId xmlns:a16="http://schemas.microsoft.com/office/drawing/2014/main" id="{6C8A477F-90EA-A6E1-8628-B49738C4B2F1}"/>
              </a:ext>
            </a:extLst>
          </p:cNvPr>
          <p:cNvSpPr txBox="1"/>
          <p:nvPr/>
        </p:nvSpPr>
        <p:spPr>
          <a:xfrm>
            <a:off x="838200" y="1831910"/>
            <a:ext cx="10881851" cy="1569660"/>
          </a:xfrm>
          <a:prstGeom prst="rect">
            <a:avLst/>
          </a:prstGeom>
          <a:noFill/>
        </p:spPr>
        <p:txBody>
          <a:bodyPr wrap="square">
            <a:spAutoFit/>
          </a:bodyPr>
          <a:lstStyle/>
          <a:p>
            <a:pPr marL="342900" indent="-342900">
              <a:buFont typeface="Arial" panose="020B0604020202020204" pitchFamily="34" charset="0"/>
              <a:buChar char="•"/>
            </a:pP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There is an </a:t>
            </a:r>
            <a:r>
              <a:rPr lang="en-US" sz="2400" u="sng"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issue with the formatting and a shift </a:t>
            </a: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of 30 years exactly. </a:t>
            </a:r>
            <a:endPar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We observe </a:t>
            </a:r>
            <a:r>
              <a:rPr lang="en-US" sz="2400" u="sng"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the count of active fire seems to follow a pattern </a:t>
            </a: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with more fire in </a:t>
            </a:r>
            <a:r>
              <a:rPr lang="en-US" sz="2400" noProof="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estival</a:t>
            </a: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 period. </a:t>
            </a:r>
          </a:p>
          <a:p>
            <a:pPr marL="342900" indent="-342900">
              <a:buFont typeface="Arial" panose="020B0604020202020204" pitchFamily="34" charset="0"/>
              <a:buChar char="•"/>
            </a:pP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Surprise to observe there are </a:t>
            </a:r>
            <a:r>
              <a:rPr lang="en-US" sz="2400" u="sng"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still so many fire all along the year</a:t>
            </a:r>
            <a:r>
              <a:rPr lang="en-US" sz="24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5" name="Picture 4" descr="Chart, line chart&#10;&#10;Description automatically generated">
            <a:extLst>
              <a:ext uri="{FF2B5EF4-FFF2-40B4-BE49-F238E27FC236}">
                <a16:creationId xmlns:a16="http://schemas.microsoft.com/office/drawing/2014/main" id="{BD2C8846-D5DD-A457-BAD8-1E9B2C846316}"/>
              </a:ext>
            </a:extLst>
          </p:cNvPr>
          <p:cNvPicPr>
            <a:picLocks noChangeAspect="1"/>
          </p:cNvPicPr>
          <p:nvPr/>
        </p:nvPicPr>
        <p:blipFill>
          <a:blip r:embed="rId2"/>
          <a:stretch>
            <a:fillRect/>
          </a:stretch>
        </p:blipFill>
        <p:spPr>
          <a:xfrm>
            <a:off x="893078" y="833018"/>
            <a:ext cx="10400147" cy="5160712"/>
          </a:xfrm>
          <a:prstGeom prst="rect">
            <a:avLst/>
          </a:prstGeom>
        </p:spPr>
      </p:pic>
    </p:spTree>
    <p:extLst>
      <p:ext uri="{BB962C8B-B14F-4D97-AF65-F5344CB8AC3E}">
        <p14:creationId xmlns:p14="http://schemas.microsoft.com/office/powerpoint/2010/main" val="298818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727940"/>
            <a:ext cx="10515600" cy="819738"/>
          </a:xfrm>
        </p:spPr>
        <p:txBody>
          <a:bodyPr>
            <a:no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Active fire variable </a:t>
            </a:r>
            <a:r>
              <a:rPr lang="en-US" b="1" noProof="0" dirty="0">
                <a:latin typeface="Open Sans" panose="020B0606030504020204" pitchFamily="34" charset="0"/>
                <a:ea typeface="Open Sans" panose="020B0606030504020204" pitchFamily="34" charset="0"/>
                <a:cs typeface="Open Sans" panose="020B0606030504020204" pitchFamily="34" charset="0"/>
              </a:rPr>
              <a:t>– Comments - </a:t>
            </a:r>
            <a:r>
              <a:rPr lang="en-US" b="1" noProof="0" dirty="0" err="1"/>
              <a:t>Burn_Date_Uncertainty</a:t>
            </a:r>
            <a:r>
              <a:rPr lang="en-US" b="1" noProof="0" dirty="0"/>
              <a:t> </a:t>
            </a:r>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34</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sp>
        <p:nvSpPr>
          <p:cNvPr id="7" name="Content Placeholder 2">
            <a:extLst>
              <a:ext uri="{FF2B5EF4-FFF2-40B4-BE49-F238E27FC236}">
                <a16:creationId xmlns:a16="http://schemas.microsoft.com/office/drawing/2014/main" id="{04057D83-A799-66B0-9F8D-85D0D725C4AB}"/>
              </a:ext>
            </a:extLst>
          </p:cNvPr>
          <p:cNvSpPr>
            <a:spLocks noGrp="1"/>
          </p:cNvSpPr>
          <p:nvPr>
            <p:ph idx="1"/>
          </p:nvPr>
        </p:nvSpPr>
        <p:spPr>
          <a:xfrm>
            <a:off x="838200" y="1922106"/>
            <a:ext cx="10515600" cy="4273467"/>
          </a:xfrm>
        </p:spPr>
        <p:txBody>
          <a:bodyPr>
            <a:normAutofit/>
          </a:bodyPr>
          <a:lstStyle/>
          <a:p>
            <a:r>
              <a:rPr lang="en-US" noProof="0" dirty="0"/>
              <a:t>We can interpret that </a:t>
            </a:r>
            <a:r>
              <a:rPr lang="en-US" u="sng" noProof="0" dirty="0"/>
              <a:t>most of the fire extinguished between day 100 and day 150 (Mars-April) and day </a:t>
            </a:r>
            <a:r>
              <a:rPr lang="en-US" u="sng" noProof="0" dirty="0" err="1"/>
              <a:t>day</a:t>
            </a:r>
            <a:r>
              <a:rPr lang="en-US" u="sng" noProof="0" dirty="0"/>
              <a:t> 250 to 325(October) </a:t>
            </a:r>
            <a:r>
              <a:rPr lang="en-US" noProof="0" dirty="0"/>
              <a:t>and this is significant as it is the most rainy day. </a:t>
            </a:r>
          </a:p>
          <a:p>
            <a:r>
              <a:rPr lang="en-US" noProof="0" dirty="0"/>
              <a:t>We see also there is a </a:t>
            </a:r>
            <a:r>
              <a:rPr lang="en-US" u="sng" noProof="0" dirty="0"/>
              <a:t>peak for the first day around August</a:t>
            </a:r>
            <a:r>
              <a:rPr lang="en-US" noProof="0" dirty="0"/>
              <a:t>.</a:t>
            </a:r>
          </a:p>
        </p:txBody>
      </p:sp>
      <p:pic>
        <p:nvPicPr>
          <p:cNvPr id="3" name="Picture 2" descr="Chart, histogram&#10;&#10;Description automatically generated">
            <a:extLst>
              <a:ext uri="{FF2B5EF4-FFF2-40B4-BE49-F238E27FC236}">
                <a16:creationId xmlns:a16="http://schemas.microsoft.com/office/drawing/2014/main" id="{3D176D67-09FF-0898-E63F-B311B308D237}"/>
              </a:ext>
            </a:extLst>
          </p:cNvPr>
          <p:cNvPicPr>
            <a:picLocks noChangeAspect="1"/>
          </p:cNvPicPr>
          <p:nvPr/>
        </p:nvPicPr>
        <p:blipFill>
          <a:blip r:embed="rId2"/>
          <a:stretch>
            <a:fillRect/>
          </a:stretch>
        </p:blipFill>
        <p:spPr>
          <a:xfrm>
            <a:off x="258793" y="556774"/>
            <a:ext cx="11599150" cy="5799576"/>
          </a:xfrm>
          <a:prstGeom prst="rect">
            <a:avLst/>
          </a:prstGeom>
        </p:spPr>
      </p:pic>
    </p:spTree>
    <p:extLst>
      <p:ext uri="{BB962C8B-B14F-4D97-AF65-F5344CB8AC3E}">
        <p14:creationId xmlns:p14="http://schemas.microsoft.com/office/powerpoint/2010/main" val="1355559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2F51-DE3D-0B80-3AF5-C363AA54CC7E}"/>
              </a:ext>
            </a:extLst>
          </p:cNvPr>
          <p:cNvSpPr>
            <a:spLocks noGrp="1"/>
          </p:cNvSpPr>
          <p:nvPr>
            <p:ph type="title"/>
          </p:nvPr>
        </p:nvSpPr>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Active fire variable </a:t>
            </a:r>
            <a:r>
              <a:rPr lang="en-US"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dirty="0"/>
          </a:p>
        </p:txBody>
      </p:sp>
      <p:sp>
        <p:nvSpPr>
          <p:cNvPr id="3" name="Content Placeholder 2">
            <a:extLst>
              <a:ext uri="{FF2B5EF4-FFF2-40B4-BE49-F238E27FC236}">
                <a16:creationId xmlns:a16="http://schemas.microsoft.com/office/drawing/2014/main" id="{4CF1F6A9-49A1-9B9A-73C2-326CB1FD31C4}"/>
              </a:ext>
            </a:extLst>
          </p:cNvPr>
          <p:cNvSpPr>
            <a:spLocks noGrp="1"/>
          </p:cNvSpPr>
          <p:nvPr>
            <p:ph idx="1"/>
          </p:nvPr>
        </p:nvSpPr>
        <p:spPr/>
        <p:txBody>
          <a:bodyPr/>
          <a:lstStyle/>
          <a:p>
            <a:r>
              <a:rPr lang="en-US" u="sng" noProof="0" dirty="0"/>
              <a:t>Need to merge</a:t>
            </a:r>
            <a:r>
              <a:rPr lang="en-US" noProof="0" dirty="0"/>
              <a:t>. Indeed the time resolution is monthly, and the variables are days.</a:t>
            </a:r>
          </a:p>
          <a:p>
            <a:r>
              <a:rPr lang="en-US" b="1" noProof="0" dirty="0"/>
              <a:t>Warning</a:t>
            </a:r>
            <a:r>
              <a:rPr lang="en-US" b="1" dirty="0"/>
              <a:t>: H</a:t>
            </a:r>
            <a:r>
              <a:rPr lang="en-US" noProof="0" dirty="0" err="1"/>
              <a:t>ave</a:t>
            </a:r>
            <a:r>
              <a:rPr lang="en-US" noProof="0" dirty="0"/>
              <a:t> a try on resample to a daily resolution.</a:t>
            </a:r>
            <a:endParaRPr lang="en-US" dirty="0"/>
          </a:p>
        </p:txBody>
      </p:sp>
      <p:sp>
        <p:nvSpPr>
          <p:cNvPr id="4" name="Date Placeholder 3">
            <a:extLst>
              <a:ext uri="{FF2B5EF4-FFF2-40B4-BE49-F238E27FC236}">
                <a16:creationId xmlns:a16="http://schemas.microsoft.com/office/drawing/2014/main" id="{3DC05551-DB23-E483-ECEB-692228945349}"/>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6CC2EA3-B7E4-86F1-CF48-89769677A82C}"/>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DE3E3A37-1F91-9FAF-C959-AD43864422A7}"/>
              </a:ext>
            </a:extLst>
          </p:cNvPr>
          <p:cNvSpPr>
            <a:spLocks noGrp="1"/>
          </p:cNvSpPr>
          <p:nvPr>
            <p:ph type="sldNum" sz="quarter" idx="4"/>
          </p:nvPr>
        </p:nvSpPr>
        <p:spPr/>
        <p:txBody>
          <a:bodyPr/>
          <a:lstStyle/>
          <a:p>
            <a:fld id="{AE208ADF-3ADD-483D-A721-14E3EEE2C135}" type="slidenum">
              <a:rPr lang="en-US" smtClean="0"/>
              <a:pPr/>
              <a:t>35</a:t>
            </a:fld>
            <a:endParaRPr lang="en-US" dirty="0"/>
          </a:p>
        </p:txBody>
      </p:sp>
    </p:spTree>
    <p:extLst>
      <p:ext uri="{BB962C8B-B14F-4D97-AF65-F5344CB8AC3E}">
        <p14:creationId xmlns:p14="http://schemas.microsoft.com/office/powerpoint/2010/main" val="3465375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Extracted: </a:t>
            </a:r>
            <a:r>
              <a:rPr lang="en-US" b="1" noProof="0" dirty="0">
                <a:hlinkClick r:id="rId2"/>
              </a:rPr>
              <a:t>MYD14A2 V061</a:t>
            </a:r>
            <a:endParaRPr lang="en-US" b="1" noProof="0" dirty="0"/>
          </a:p>
          <a:p>
            <a:r>
              <a:rPr lang="en-US" b="1" noProof="0" dirty="0">
                <a:latin typeface="Open Sans" panose="020B0606030504020204" pitchFamily="34" charset="0"/>
                <a:ea typeface="Open Sans" panose="020B0606030504020204" pitchFamily="34" charset="0"/>
                <a:cs typeface="Open Sans" panose="020B0606030504020204" pitchFamily="34" charset="0"/>
              </a:rPr>
              <a:t>Start Date : </a:t>
            </a:r>
            <a:r>
              <a:rPr lang="en-US" noProof="0" dirty="0"/>
              <a:t>2009-12-27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End Date : </a:t>
            </a:r>
            <a:r>
              <a:rPr lang="en-US" noProof="0" dirty="0"/>
              <a:t>2022-08-29 00:00:00</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1000m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sinusoidal</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Temporal granulometry:</a:t>
            </a:r>
            <a:r>
              <a:rPr lang="en-US" noProof="0" dirty="0">
                <a:latin typeface="Open Sans" panose="020B0606030504020204" pitchFamily="34" charset="0"/>
                <a:ea typeface="Open Sans" panose="020B0606030504020204" pitchFamily="34" charset="0"/>
                <a:cs typeface="Open Sans" panose="020B0606030504020204" pitchFamily="34" charset="0"/>
              </a:rPr>
              <a:t> 8 days</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AOI</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marL="560070" lvl="1" indent="-285750">
              <a:buFontTx/>
              <a:buChar char="-"/>
            </a:pPr>
            <a:r>
              <a:rPr lang="en-US" b="1" noProof="0" dirty="0" err="1"/>
              <a:t>FireMask</a:t>
            </a:r>
            <a:r>
              <a:rPr lang="en-US" b="0" i="1" noProof="0" dirty="0">
                <a:latin typeface="Open Sans" panose="020B0606030504020204" pitchFamily="34" charset="0"/>
                <a:ea typeface="Open Sans" panose="020B0606030504020204" pitchFamily="34" charset="0"/>
                <a:cs typeface="Open Sans" panose="020B0606030504020204" pitchFamily="34" charset="0"/>
              </a:rPr>
              <a:t>(</a:t>
            </a:r>
            <a:r>
              <a:rPr lang="en-US" b="0" noProof="0" dirty="0"/>
              <a:t>ordinal day of burn</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9</a:t>
            </a:r>
          </a:p>
          <a:p>
            <a:pPr marL="560070" lvl="1" indent="-285750">
              <a:buFontTx/>
              <a:buChar char="-"/>
            </a:pPr>
            <a:r>
              <a:rPr lang="en-US" b="1" noProof="0" dirty="0"/>
              <a:t>QA </a:t>
            </a:r>
            <a:r>
              <a:rPr lang="en-US" b="0" i="1" noProof="0" dirty="0">
                <a:latin typeface="Open Sans" panose="020B0606030504020204" pitchFamily="34" charset="0"/>
                <a:ea typeface="Open Sans" panose="020B0606030504020204" pitchFamily="34" charset="0"/>
                <a:cs typeface="Open Sans" panose="020B0606030504020204" pitchFamily="34" charset="0"/>
              </a:rPr>
              <a:t>(Q</a:t>
            </a:r>
            <a:r>
              <a:rPr lang="en-US" b="0" noProof="0" dirty="0"/>
              <a:t>uality Assurance Indicators</a:t>
            </a:r>
            <a:r>
              <a:rPr lang="en-US" b="0" i="1" noProof="0" dirty="0">
                <a:latin typeface="Open Sans" panose="020B0606030504020204" pitchFamily="34" charset="0"/>
                <a:ea typeface="Open Sans" panose="020B0606030504020204" pitchFamily="34" charset="0"/>
                <a:cs typeface="Open Sans" panose="020B0606030504020204" pitchFamily="34" charset="0"/>
              </a:rPr>
              <a:t>) – </a:t>
            </a:r>
            <a:r>
              <a:rPr lang="en-US" b="0" i="1" noProof="0" dirty="0"/>
              <a:t>categorical</a:t>
            </a:r>
            <a:endParaRPr lang="en-US" b="0" i="1" noProof="0" dirty="0">
              <a:latin typeface="Open Sans" panose="020B0606030504020204" pitchFamily="34" charset="0"/>
              <a:ea typeface="Open Sans" panose="020B0606030504020204" pitchFamily="34" charset="0"/>
              <a:cs typeface="Open Sans" panose="020B0606030504020204" pitchFamily="34" charset="0"/>
            </a:endParaRPr>
          </a:p>
          <a:p>
            <a:pPr lvl="1"/>
            <a:r>
              <a:rPr lang="en-US" b="0" noProof="0" dirty="0">
                <a:latin typeface="Open Sans" panose="020B0606030504020204" pitchFamily="34" charset="0"/>
                <a:ea typeface="Open Sans" panose="020B0606030504020204" pitchFamily="34" charset="0"/>
                <a:cs typeface="Open Sans" panose="020B0606030504020204" pitchFamily="34" charset="0"/>
              </a:rPr>
              <a:t>	range : 0 to 31</a:t>
            </a: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Burned mask variables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36</a:t>
            </a:fld>
            <a:endParaRPr lang="en-US" sz="900" dirty="0">
              <a:latin typeface="Open Sans" panose="020B0606030504020204" pitchFamily="34" charset="0"/>
            </a:endParaRPr>
          </a:p>
        </p:txBody>
      </p:sp>
    </p:spTree>
    <p:extLst>
      <p:ext uri="{BB962C8B-B14F-4D97-AF65-F5344CB8AC3E}">
        <p14:creationId xmlns:p14="http://schemas.microsoft.com/office/powerpoint/2010/main" val="1928601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199" y="661843"/>
            <a:ext cx="10515600"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Burned mask variables </a:t>
            </a:r>
            <a:r>
              <a:rPr lang="en-US" sz="4000" b="1" noProof="0" dirty="0">
                <a:latin typeface="Open Sans" panose="020B0606030504020204" pitchFamily="34" charset="0"/>
                <a:ea typeface="Open Sans" panose="020B0606030504020204" pitchFamily="34" charset="0"/>
                <a:cs typeface="Open Sans" panose="020B0606030504020204" pitchFamily="34" charset="0"/>
              </a:rPr>
              <a:t>- Visualization</a:t>
            </a:r>
            <a:endParaRPr lang="en-US" b="1"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37</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pic>
        <p:nvPicPr>
          <p:cNvPr id="4" name="Picture 3" descr="Chart, line chart, histogram&#10;&#10;Description automatically generated">
            <a:extLst>
              <a:ext uri="{FF2B5EF4-FFF2-40B4-BE49-F238E27FC236}">
                <a16:creationId xmlns:a16="http://schemas.microsoft.com/office/drawing/2014/main" id="{EE1CF185-8225-2344-667B-E3B287CCC79D}"/>
              </a:ext>
            </a:extLst>
          </p:cNvPr>
          <p:cNvPicPr>
            <a:picLocks noChangeAspect="1"/>
          </p:cNvPicPr>
          <p:nvPr/>
        </p:nvPicPr>
        <p:blipFill>
          <a:blip r:embed="rId2"/>
          <a:stretch>
            <a:fillRect/>
          </a:stretch>
        </p:blipFill>
        <p:spPr>
          <a:xfrm>
            <a:off x="1389647" y="1736943"/>
            <a:ext cx="9412705" cy="4706353"/>
          </a:xfrm>
          <a:prstGeom prst="rect">
            <a:avLst/>
          </a:prstGeom>
        </p:spPr>
      </p:pic>
    </p:spTree>
    <p:extLst>
      <p:ext uri="{BB962C8B-B14F-4D97-AF65-F5344CB8AC3E}">
        <p14:creationId xmlns:p14="http://schemas.microsoft.com/office/powerpoint/2010/main" val="285854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710240" y="662427"/>
            <a:ext cx="10515600"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Burned mask variables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38</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sp>
        <p:nvSpPr>
          <p:cNvPr id="7" name="Content Placeholder 2">
            <a:extLst>
              <a:ext uri="{FF2B5EF4-FFF2-40B4-BE49-F238E27FC236}">
                <a16:creationId xmlns:a16="http://schemas.microsoft.com/office/drawing/2014/main" id="{04057D83-A799-66B0-9F8D-85D0D725C4AB}"/>
              </a:ext>
            </a:extLst>
          </p:cNvPr>
          <p:cNvSpPr>
            <a:spLocks noGrp="1"/>
          </p:cNvSpPr>
          <p:nvPr>
            <p:ph idx="1"/>
          </p:nvPr>
        </p:nvSpPr>
        <p:spPr>
          <a:xfrm>
            <a:off x="838200" y="1922106"/>
            <a:ext cx="10515600" cy="4273467"/>
          </a:xfrm>
        </p:spPr>
        <p:txBody>
          <a:bodyPr>
            <a:normAutofit/>
          </a:bodyPr>
          <a:lstStyle/>
          <a:p>
            <a:r>
              <a:rPr lang="en-US" noProof="0" dirty="0"/>
              <a:t>We see from the picture </a:t>
            </a:r>
            <a:r>
              <a:rPr lang="en-US" u="sng" noProof="0" dirty="0"/>
              <a:t>most of the time there is no fire</a:t>
            </a:r>
            <a:r>
              <a:rPr lang="en-US" noProof="0" dirty="0"/>
              <a:t>, so the final dataset may be very unbalanced</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309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9AA23-C631-275B-4D8D-DEBC53800475}"/>
              </a:ext>
            </a:extLst>
          </p:cNvPr>
          <p:cNvSpPr>
            <a:spLocks noGrp="1"/>
          </p:cNvSpPr>
          <p:nvPr>
            <p:ph sz="half" idx="1"/>
          </p:nvPr>
        </p:nvSpPr>
        <p:spPr>
          <a:xfrm>
            <a:off x="465221" y="1811756"/>
            <a:ext cx="5554579" cy="4365207"/>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Date : 2015</a:t>
            </a:r>
            <a:endParaRPr lang="en-US" b="1" noProof="0" dirty="0"/>
          </a:p>
          <a:p>
            <a:r>
              <a:rPr lang="en-US" b="1" noProof="0" dirty="0">
                <a:latin typeface="Open Sans" panose="020B0606030504020204" pitchFamily="34" charset="0"/>
                <a:ea typeface="Open Sans" panose="020B0606030504020204" pitchFamily="34" charset="0"/>
                <a:cs typeface="Open Sans" panose="020B0606030504020204" pitchFamily="34" charset="0"/>
              </a:rPr>
              <a:t>Resolution:</a:t>
            </a:r>
            <a:r>
              <a:rPr lang="en-US" noProof="0" dirty="0">
                <a:latin typeface="Open Sans" panose="020B0606030504020204" pitchFamily="34" charset="0"/>
                <a:ea typeface="Open Sans" panose="020B0606030504020204" pitchFamily="34" charset="0"/>
                <a:cs typeface="Open Sans" panose="020B0606030504020204" pitchFamily="34" charset="0"/>
              </a:rPr>
              <a:t> 1000m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noProof="0" dirty="0"/>
              <a:t>WG84 EPSG 4326</a:t>
            </a:r>
          </a:p>
          <a:p>
            <a:r>
              <a:rPr lang="en-US" b="1" noProof="0" dirty="0"/>
              <a:t>Temporal granulometry</a:t>
            </a:r>
            <a:r>
              <a:rPr lang="en-US" b="1" noProof="0" dirty="0">
                <a:latin typeface="Open Sans" panose="020B0606030504020204" pitchFamily="34" charset="0"/>
                <a:ea typeface="Open Sans" panose="020B0606030504020204" pitchFamily="34" charset="0"/>
                <a:cs typeface="Open Sans" panose="020B0606030504020204" pitchFamily="34" charset="0"/>
              </a:rPr>
              <a:t>: None</a:t>
            </a:r>
            <a:endParaRPr lang="en-US"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France</a:t>
            </a:r>
          </a:p>
          <a:p>
            <a:pPr marL="0" indent="0">
              <a:buNone/>
            </a:pP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5D80637C-4BA5-4659-6C59-3AE5E496FD16}"/>
              </a:ext>
            </a:extLst>
          </p:cNvPr>
          <p:cNvSpPr>
            <a:spLocks noGrp="1"/>
          </p:cNvSpPr>
          <p:nvPr>
            <p:ph sz="half" idx="2"/>
          </p:nvPr>
        </p:nvSpPr>
        <p:spPr>
          <a:xfrm>
            <a:off x="6172199" y="1811756"/>
            <a:ext cx="5733661" cy="4654358"/>
          </a:xfrm>
        </p:spPr>
        <p:txBody>
          <a:bodyPr>
            <a:normAutofit/>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Content: </a:t>
            </a:r>
          </a:p>
          <a:p>
            <a:pPr lvl="1">
              <a:buFont typeface="Arial" panose="020B0604020202020204" pitchFamily="34" charset="0"/>
              <a:buChar char="•"/>
            </a:pPr>
            <a:r>
              <a:rPr lang="en-US" noProof="0" dirty="0"/>
              <a:t>MAXIMUM: </a:t>
            </a:r>
            <a:r>
              <a:rPr lang="en-US" b="0" noProof="0" dirty="0"/>
              <a:t>53646.03515625</a:t>
            </a:r>
          </a:p>
          <a:p>
            <a:pPr lvl="1">
              <a:buFont typeface="Arial" panose="020B0604020202020204" pitchFamily="34" charset="0"/>
              <a:buChar char="•"/>
            </a:pPr>
            <a:r>
              <a:rPr lang="en-US" noProof="0" dirty="0"/>
              <a:t>MEAN: </a:t>
            </a:r>
            <a:r>
              <a:rPr lang="en-US" b="0" noProof="0" dirty="0"/>
              <a:t>119.46772920052</a:t>
            </a:r>
          </a:p>
          <a:p>
            <a:pPr lvl="1">
              <a:buFont typeface="Arial" panose="020B0604020202020204" pitchFamily="34" charset="0"/>
              <a:buChar char="•"/>
            </a:pPr>
            <a:r>
              <a:rPr lang="en-US" noProof="0" dirty="0"/>
              <a:t>MINIMUM: </a:t>
            </a:r>
            <a:r>
              <a:rPr lang="en-US" b="0" noProof="0" dirty="0"/>
              <a:t>0</a:t>
            </a:r>
          </a:p>
          <a:p>
            <a:pPr lvl="1">
              <a:buFont typeface="Arial" panose="020B0604020202020204" pitchFamily="34" charset="0"/>
              <a:buChar char="•"/>
            </a:pPr>
            <a:r>
              <a:rPr lang="en-US" noProof="0" dirty="0"/>
              <a:t>STDDEV: </a:t>
            </a:r>
            <a:r>
              <a:rPr lang="en-US" b="0" noProof="0" dirty="0"/>
              <a:t>644.66432858711</a:t>
            </a:r>
          </a:p>
          <a:p>
            <a:pPr lvl="1"/>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048AE08-1638-3C75-AFA9-F3A1449FA389}"/>
              </a:ext>
            </a:extLst>
          </p:cNvPr>
          <p:cNvSpPr>
            <a:spLocks noGrp="1"/>
          </p:cNvSpPr>
          <p:nvPr>
            <p:ph type="title"/>
          </p:nvPr>
        </p:nvSpPr>
        <p:spPr/>
        <p:txBody>
          <a:bodyPr>
            <a:normAutofit/>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Density  </a:t>
            </a:r>
            <a:r>
              <a:rPr lang="en-US" sz="4000" b="1" noProof="0" dirty="0">
                <a:latin typeface="Open Sans" panose="020B0606030504020204" pitchFamily="34" charset="0"/>
                <a:ea typeface="Open Sans" panose="020B0606030504020204" pitchFamily="34" charset="0"/>
                <a:cs typeface="Open Sans" panose="020B0606030504020204" pitchFamily="34" charset="0"/>
              </a:rPr>
              <a:t>- Description</a:t>
            </a:r>
            <a:endParaRPr lang="en-US" noProof="0" dirty="0"/>
          </a:p>
        </p:txBody>
      </p:sp>
      <p:sp>
        <p:nvSpPr>
          <p:cNvPr id="5" name="Slide Number Placeholder 5">
            <a:extLst>
              <a:ext uri="{FF2B5EF4-FFF2-40B4-BE49-F238E27FC236}">
                <a16:creationId xmlns:a16="http://schemas.microsoft.com/office/drawing/2014/main" id="{34750C84-CDA8-2B98-EACD-0BC5E43B9F84}"/>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E208ADF-3ADD-483D-A721-14E3EEE2C135}" type="slidenum">
              <a:rPr lang="en-US" sz="900" smtClean="0">
                <a:latin typeface="Open Sans" panose="020B0606030504020204" pitchFamily="34" charset="0"/>
              </a:rPr>
              <a:pPr algn="r"/>
              <a:t>39</a:t>
            </a:fld>
            <a:endParaRPr lang="en-US" sz="900" dirty="0">
              <a:latin typeface="Open Sans" panose="020B0606030504020204" pitchFamily="34" charset="0"/>
            </a:endParaRPr>
          </a:p>
        </p:txBody>
      </p:sp>
    </p:spTree>
    <p:extLst>
      <p:ext uri="{BB962C8B-B14F-4D97-AF65-F5344CB8AC3E}">
        <p14:creationId xmlns:p14="http://schemas.microsoft.com/office/powerpoint/2010/main" val="264478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42F5C-C787-4E82-5DDA-5CE3F07549BD}"/>
              </a:ext>
            </a:extLst>
          </p:cNvPr>
          <p:cNvSpPr>
            <a:spLocks noGrp="1"/>
          </p:cNvSpPr>
          <p:nvPr>
            <p:ph type="title"/>
          </p:nvPr>
        </p:nvSpPr>
        <p:spPr/>
        <p:txBody>
          <a:bodyPr/>
          <a:lstStyle/>
          <a:p>
            <a:r>
              <a:rPr lang="fr-FR" dirty="0"/>
              <a:t>State of the art - FWI</a:t>
            </a:r>
            <a:endParaRPr lang="en-US" dirty="0"/>
          </a:p>
        </p:txBody>
      </p:sp>
      <p:sp>
        <p:nvSpPr>
          <p:cNvPr id="3" name="Text Placeholder 2">
            <a:extLst>
              <a:ext uri="{FF2B5EF4-FFF2-40B4-BE49-F238E27FC236}">
                <a16:creationId xmlns:a16="http://schemas.microsoft.com/office/drawing/2014/main" id="{A1E1B1C5-5EA0-92A2-C31E-561D709B1D44}"/>
              </a:ext>
            </a:extLst>
          </p:cNvPr>
          <p:cNvSpPr>
            <a:spLocks noGrp="1"/>
          </p:cNvSpPr>
          <p:nvPr>
            <p:ph type="body" idx="1"/>
          </p:nvPr>
        </p:nvSpPr>
        <p:spPr/>
        <p:txBody>
          <a:bodyPr/>
          <a:lstStyle/>
          <a:p>
            <a:r>
              <a:rPr lang="fr-FR" dirty="0"/>
              <a:t>Pros</a:t>
            </a:r>
            <a:endParaRPr lang="en-US" dirty="0"/>
          </a:p>
        </p:txBody>
      </p:sp>
      <p:sp>
        <p:nvSpPr>
          <p:cNvPr id="4" name="Content Placeholder 3">
            <a:extLst>
              <a:ext uri="{FF2B5EF4-FFF2-40B4-BE49-F238E27FC236}">
                <a16:creationId xmlns:a16="http://schemas.microsoft.com/office/drawing/2014/main" id="{F3953210-41CB-58C4-CA39-254D027036A5}"/>
              </a:ext>
            </a:extLst>
          </p:cNvPr>
          <p:cNvSpPr>
            <a:spLocks noGrp="1"/>
          </p:cNvSpPr>
          <p:nvPr>
            <p:ph sz="half" idx="2"/>
          </p:nvPr>
        </p:nvSpPr>
        <p:spPr/>
        <p:txBody>
          <a:bodyPr/>
          <a:lstStyle/>
          <a:p>
            <a:r>
              <a:rPr lang="fr-FR" dirty="0"/>
              <a:t>Large </a:t>
            </a:r>
            <a:r>
              <a:rPr lang="fr-FR" dirty="0" err="1"/>
              <a:t>amount</a:t>
            </a:r>
            <a:r>
              <a:rPr lang="fr-FR" dirty="0"/>
              <a:t> of data (</a:t>
            </a:r>
            <a:r>
              <a:rPr lang="fr-FR" dirty="0" err="1"/>
              <a:t>from</a:t>
            </a:r>
            <a:r>
              <a:rPr lang="fr-FR" dirty="0"/>
              <a:t> 1979 to </a:t>
            </a:r>
            <a:r>
              <a:rPr lang="fr-FR" dirty="0" err="1"/>
              <a:t>today</a:t>
            </a:r>
            <a:r>
              <a:rPr lang="fr-FR" dirty="0"/>
              <a:t>)</a:t>
            </a:r>
          </a:p>
          <a:p>
            <a:r>
              <a:rPr lang="fr-FR" dirty="0" err="1"/>
              <a:t>Prediction</a:t>
            </a:r>
            <a:r>
              <a:rPr lang="fr-FR" dirty="0"/>
              <a:t> for the future (</a:t>
            </a:r>
            <a:r>
              <a:rPr lang="fr-FR" dirty="0" err="1"/>
              <a:t>next</a:t>
            </a:r>
            <a:r>
              <a:rPr lang="fr-FR" dirty="0"/>
              <a:t> </a:t>
            </a:r>
            <a:r>
              <a:rPr lang="fr-FR" dirty="0" err="1"/>
              <a:t>day</a:t>
            </a:r>
            <a:r>
              <a:rPr lang="fr-FR" dirty="0"/>
              <a:t> and more)</a:t>
            </a:r>
          </a:p>
          <a:p>
            <a:r>
              <a:rPr lang="fr-FR" dirty="0" err="1"/>
              <a:t>Updated</a:t>
            </a:r>
            <a:r>
              <a:rPr lang="fr-FR" dirty="0"/>
              <a:t> </a:t>
            </a:r>
            <a:r>
              <a:rPr lang="fr-FR" dirty="0" err="1"/>
              <a:t>monthly</a:t>
            </a:r>
            <a:endParaRPr lang="en-US" dirty="0"/>
          </a:p>
        </p:txBody>
      </p:sp>
      <p:sp>
        <p:nvSpPr>
          <p:cNvPr id="5" name="Text Placeholder 4">
            <a:extLst>
              <a:ext uri="{FF2B5EF4-FFF2-40B4-BE49-F238E27FC236}">
                <a16:creationId xmlns:a16="http://schemas.microsoft.com/office/drawing/2014/main" id="{07D1D5D8-6763-1C1D-C863-F59BDC105D5C}"/>
              </a:ext>
            </a:extLst>
          </p:cNvPr>
          <p:cNvSpPr>
            <a:spLocks noGrp="1"/>
          </p:cNvSpPr>
          <p:nvPr>
            <p:ph type="body" sz="quarter" idx="3"/>
          </p:nvPr>
        </p:nvSpPr>
        <p:spPr/>
        <p:txBody>
          <a:bodyPr/>
          <a:lstStyle/>
          <a:p>
            <a:r>
              <a:rPr lang="fr-FR" dirty="0"/>
              <a:t>Cons</a:t>
            </a:r>
            <a:endParaRPr lang="en-US" dirty="0"/>
          </a:p>
        </p:txBody>
      </p:sp>
      <p:sp>
        <p:nvSpPr>
          <p:cNvPr id="6" name="Content Placeholder 5">
            <a:extLst>
              <a:ext uri="{FF2B5EF4-FFF2-40B4-BE49-F238E27FC236}">
                <a16:creationId xmlns:a16="http://schemas.microsoft.com/office/drawing/2014/main" id="{1CFDA573-0CD3-7D1E-A934-A213D7A15237}"/>
              </a:ext>
            </a:extLst>
          </p:cNvPr>
          <p:cNvSpPr>
            <a:spLocks noGrp="1"/>
          </p:cNvSpPr>
          <p:nvPr>
            <p:ph sz="quarter" idx="4"/>
          </p:nvPr>
        </p:nvSpPr>
        <p:spPr/>
        <p:txBody>
          <a:bodyPr/>
          <a:lstStyle/>
          <a:p>
            <a:r>
              <a:rPr lang="fr-FR" dirty="0" err="1"/>
              <a:t>Expensive</a:t>
            </a:r>
            <a:endParaRPr lang="fr-FR" dirty="0"/>
          </a:p>
          <a:p>
            <a:r>
              <a:rPr lang="fr-FR" dirty="0" err="1"/>
              <a:t>Only</a:t>
            </a:r>
            <a:r>
              <a:rPr lang="fr-FR" dirty="0"/>
              <a:t> </a:t>
            </a:r>
            <a:r>
              <a:rPr lang="fr-FR" dirty="0" err="1"/>
              <a:t>available</a:t>
            </a:r>
            <a:r>
              <a:rPr lang="fr-FR" dirty="0"/>
              <a:t> in </a:t>
            </a:r>
            <a:r>
              <a:rPr lang="fr-FR" dirty="0" err="1"/>
              <a:t>some</a:t>
            </a:r>
            <a:r>
              <a:rPr lang="fr-FR" dirty="0"/>
              <a:t> </a:t>
            </a:r>
            <a:r>
              <a:rPr lang="fr-FR" dirty="0" err="1"/>
              <a:t>rich</a:t>
            </a:r>
            <a:r>
              <a:rPr lang="fr-FR" dirty="0"/>
              <a:t> country</a:t>
            </a:r>
            <a:endParaRPr lang="en-US" dirty="0"/>
          </a:p>
        </p:txBody>
      </p:sp>
      <p:sp>
        <p:nvSpPr>
          <p:cNvPr id="7" name="Date Placeholder 6">
            <a:extLst>
              <a:ext uri="{FF2B5EF4-FFF2-40B4-BE49-F238E27FC236}">
                <a16:creationId xmlns:a16="http://schemas.microsoft.com/office/drawing/2014/main" id="{A40870BC-D737-4604-2D30-6A3693BD72B3}"/>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9E12E3A-F965-9F0D-8C04-8DE67CAD4DBE}"/>
              </a:ext>
            </a:extLst>
          </p:cNvPr>
          <p:cNvSpPr>
            <a:spLocks noGrp="1"/>
          </p:cNvSpPr>
          <p:nvPr>
            <p:ph type="ftr" sz="quarter" idx="11"/>
          </p:nvPr>
        </p:nvSpPr>
        <p:spPr/>
        <p:txBody>
          <a:bodyPr/>
          <a:lstStyle/>
          <a:p>
            <a:r>
              <a:rPr lang="en-US"/>
              <a:t>Sample Text</a:t>
            </a:r>
            <a:endParaRPr lang="en-US" dirty="0"/>
          </a:p>
        </p:txBody>
      </p:sp>
      <p:sp>
        <p:nvSpPr>
          <p:cNvPr id="9" name="Slide Number Placeholder 8">
            <a:extLst>
              <a:ext uri="{FF2B5EF4-FFF2-40B4-BE49-F238E27FC236}">
                <a16:creationId xmlns:a16="http://schemas.microsoft.com/office/drawing/2014/main" id="{0C57BE53-3CDA-94AF-1EB2-CF60C869FDBB}"/>
              </a:ext>
            </a:extLst>
          </p:cNvPr>
          <p:cNvSpPr>
            <a:spLocks noGrp="1"/>
          </p:cNvSpPr>
          <p:nvPr>
            <p:ph type="sldNum" sz="quarter" idx="12"/>
          </p:nvPr>
        </p:nvSpPr>
        <p:spPr/>
        <p:txBody>
          <a:bodyPr/>
          <a:lstStyle/>
          <a:p>
            <a:fld id="{AE208ADF-3ADD-483D-A721-14E3EEE2C135}" type="slidenum">
              <a:rPr lang="en-US" smtClean="0"/>
              <a:pPr/>
              <a:t>4</a:t>
            </a:fld>
            <a:endParaRPr lang="en-US" dirty="0"/>
          </a:p>
        </p:txBody>
      </p:sp>
    </p:spTree>
    <p:extLst>
      <p:ext uri="{BB962C8B-B14F-4D97-AF65-F5344CB8AC3E}">
        <p14:creationId xmlns:p14="http://schemas.microsoft.com/office/powerpoint/2010/main" val="3476409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772439"/>
            <a:ext cx="10515600"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Burned mask variables </a:t>
            </a:r>
            <a:r>
              <a:rPr lang="en-US" sz="4000" b="1" noProof="0" dirty="0">
                <a:latin typeface="Open Sans" panose="020B0606030504020204" pitchFamily="34" charset="0"/>
                <a:ea typeface="Open Sans" panose="020B0606030504020204" pitchFamily="34" charset="0"/>
                <a:cs typeface="Open Sans" panose="020B0606030504020204" pitchFamily="34" charset="0"/>
              </a:rPr>
              <a:t>- Visualization</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40</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3467E5E1-7411-9682-E169-414A486EC4CB}"/>
              </a:ext>
            </a:extLst>
          </p:cNvPr>
          <p:cNvPicPr>
            <a:picLocks noChangeAspect="1"/>
          </p:cNvPicPr>
          <p:nvPr/>
        </p:nvPicPr>
        <p:blipFill>
          <a:blip r:embed="rId2"/>
          <a:stretch>
            <a:fillRect/>
          </a:stretch>
        </p:blipFill>
        <p:spPr>
          <a:xfrm>
            <a:off x="2867938" y="1766152"/>
            <a:ext cx="6078685" cy="4786970"/>
          </a:xfrm>
          <a:prstGeom prst="rect">
            <a:avLst/>
          </a:prstGeom>
        </p:spPr>
      </p:pic>
    </p:spTree>
    <p:extLst>
      <p:ext uri="{BB962C8B-B14F-4D97-AF65-F5344CB8AC3E}">
        <p14:creationId xmlns:p14="http://schemas.microsoft.com/office/powerpoint/2010/main" val="2080588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02F5-1E20-9A55-DFAE-DC2AA414AD63}"/>
              </a:ext>
            </a:extLst>
          </p:cNvPr>
          <p:cNvSpPr>
            <a:spLocks noGrp="1"/>
          </p:cNvSpPr>
          <p:nvPr>
            <p:ph type="title"/>
          </p:nvPr>
        </p:nvSpPr>
        <p:spPr>
          <a:xfrm>
            <a:off x="838200" y="662427"/>
            <a:ext cx="10515600" cy="819738"/>
          </a:xfrm>
        </p:spPr>
        <p:txBody>
          <a:bodyPr>
            <a:normAutofit fontScale="90000"/>
          </a:bodyPr>
          <a:lstStyle/>
          <a:p>
            <a:r>
              <a:rPr lang="en-US" sz="4000" b="1" noProof="0" dirty="0">
                <a:latin typeface="Open Sans" panose="020B0606030504020204" pitchFamily="34" charset="0"/>
                <a:ea typeface="Open Sans" panose="020B0606030504020204" pitchFamily="34" charset="0"/>
                <a:cs typeface="Open Sans" panose="020B0606030504020204" pitchFamily="34" charset="0"/>
              </a:rPr>
              <a:t>Datasets  - </a:t>
            </a:r>
            <a:r>
              <a:rPr lang="en-US" b="1" noProof="0" dirty="0"/>
              <a:t>Burned mask variables </a:t>
            </a:r>
            <a:r>
              <a:rPr lang="en-US" sz="4000" b="1" noProof="0" dirty="0">
                <a:latin typeface="Open Sans" panose="020B0606030504020204" pitchFamily="34" charset="0"/>
                <a:ea typeface="Open Sans" panose="020B0606030504020204" pitchFamily="34" charset="0"/>
                <a:cs typeface="Open Sans" panose="020B0606030504020204" pitchFamily="34" charset="0"/>
              </a:rPr>
              <a:t>- Comments</a:t>
            </a:r>
            <a:endParaRPr lang="en-US" noProof="0" dirty="0"/>
          </a:p>
        </p:txBody>
      </p:sp>
      <p:sp>
        <p:nvSpPr>
          <p:cNvPr id="6" name="Slide Number Placeholder 5">
            <a:extLst>
              <a:ext uri="{FF2B5EF4-FFF2-40B4-BE49-F238E27FC236}">
                <a16:creationId xmlns:a16="http://schemas.microsoft.com/office/drawing/2014/main" id="{93F1C0A5-42B1-1327-D7BA-0ECA93FDB24C}"/>
              </a:ext>
            </a:extLst>
          </p:cNvPr>
          <p:cNvSpPr>
            <a:spLocks noGrp="1"/>
          </p:cNvSpPr>
          <p:nvPr>
            <p:ph type="sldNum" sz="quarter" idx="4"/>
          </p:nvPr>
        </p:nvSpPr>
        <p:spPr/>
        <p:txBody>
          <a:bodyPr/>
          <a:lstStyle/>
          <a:p>
            <a:fld id="{AE208ADF-3ADD-483D-A721-14E3EEE2C135}" type="slidenum">
              <a:rPr lang="en-US" smtClean="0"/>
              <a:pPr/>
              <a:t>41</a:t>
            </a:fld>
            <a:endParaRPr lang="en-US" dirty="0"/>
          </a:p>
        </p:txBody>
      </p:sp>
      <p:sp>
        <p:nvSpPr>
          <p:cNvPr id="9" name="Content Placeholder 2">
            <a:extLst>
              <a:ext uri="{FF2B5EF4-FFF2-40B4-BE49-F238E27FC236}">
                <a16:creationId xmlns:a16="http://schemas.microsoft.com/office/drawing/2014/main" id="{2FCA6867-9EF7-C74B-9D8C-3933FD2C36DB}"/>
              </a:ext>
            </a:extLst>
          </p:cNvPr>
          <p:cNvSpPr txBox="1">
            <a:spLocks/>
          </p:cNvSpPr>
          <p:nvPr/>
        </p:nvSpPr>
        <p:spPr>
          <a:xfrm>
            <a:off x="7921690" y="1831910"/>
            <a:ext cx="3984170" cy="463420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1" kern="1200" spc="100" baseline="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Open Sans" panose="020B0606030504020204" pitchFamily="34" charset="0"/>
            </a:endParaRPr>
          </a:p>
        </p:txBody>
      </p:sp>
      <p:sp>
        <p:nvSpPr>
          <p:cNvPr id="7" name="Content Placeholder 2">
            <a:extLst>
              <a:ext uri="{FF2B5EF4-FFF2-40B4-BE49-F238E27FC236}">
                <a16:creationId xmlns:a16="http://schemas.microsoft.com/office/drawing/2014/main" id="{04057D83-A799-66B0-9F8D-85D0D725C4AB}"/>
              </a:ext>
            </a:extLst>
          </p:cNvPr>
          <p:cNvSpPr>
            <a:spLocks noGrp="1"/>
          </p:cNvSpPr>
          <p:nvPr>
            <p:ph idx="1"/>
          </p:nvPr>
        </p:nvSpPr>
        <p:spPr>
          <a:xfrm>
            <a:off x="838200" y="1922106"/>
            <a:ext cx="10515600" cy="4273467"/>
          </a:xfrm>
        </p:spPr>
        <p:txBody>
          <a:bodyPr>
            <a:normAutofit/>
          </a:bodyPr>
          <a:lstStyle/>
          <a:p>
            <a:endParaRPr lang="en-US" noProof="0" dirty="0"/>
          </a:p>
          <a:p>
            <a:r>
              <a:rPr lang="en-US" noProof="0" dirty="0"/>
              <a:t>Need to be clipped into the AOI and project anti-sinusoidal.</a:t>
            </a:r>
          </a:p>
          <a:p>
            <a:endParaRPr lang="en-US" noProof="0" dirty="0"/>
          </a:p>
          <a:p>
            <a:r>
              <a:rPr lang="en-US" noProof="0" dirty="0">
                <a:latin typeface="Open Sans" panose="020B0606030504020204" pitchFamily="34" charset="0"/>
                <a:ea typeface="Open Sans" panose="020B0606030504020204" pitchFamily="34" charset="0"/>
                <a:cs typeface="Open Sans" panose="020B0606030504020204" pitchFamily="34" charset="0"/>
              </a:rPr>
              <a:t>It might be interested </a:t>
            </a:r>
            <a:r>
              <a:rPr lang="en-US" u="sng" noProof="0" dirty="0">
                <a:latin typeface="Open Sans" panose="020B0606030504020204" pitchFamily="34" charset="0"/>
                <a:ea typeface="Open Sans" panose="020B0606030504020204" pitchFamily="34" charset="0"/>
                <a:cs typeface="Open Sans" panose="020B0606030504020204" pitchFamily="34" charset="0"/>
              </a:rPr>
              <a:t>to have data based on the population at every moment</a:t>
            </a:r>
            <a:r>
              <a:rPr lang="en-US" noProof="0" dirty="0">
                <a:latin typeface="Open Sans" panose="020B0606030504020204" pitchFamily="34" charset="0"/>
                <a:ea typeface="Open Sans" panose="020B0606030504020204" pitchFamily="34" charset="0"/>
                <a:cs typeface="Open Sans" panose="020B0606030504020204" pitchFamily="34" charset="0"/>
              </a:rPr>
              <a:t>, holidays.</a:t>
            </a:r>
          </a:p>
        </p:txBody>
      </p:sp>
    </p:spTree>
    <p:extLst>
      <p:ext uri="{BB962C8B-B14F-4D97-AF65-F5344CB8AC3E}">
        <p14:creationId xmlns:p14="http://schemas.microsoft.com/office/powerpoint/2010/main" val="25372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887-5BD0-7905-6AB0-CBD1B5C1A6B7}"/>
              </a:ext>
            </a:extLst>
          </p:cNvPr>
          <p:cNvSpPr>
            <a:spLocks noGrp="1"/>
          </p:cNvSpPr>
          <p:nvPr>
            <p:ph type="title"/>
          </p:nvPr>
        </p:nvSpPr>
        <p:spPr/>
        <p:txBody>
          <a:bodyPr/>
          <a:lstStyle/>
          <a:p>
            <a:r>
              <a:rPr lang="en-US" sz="4000" b="1" noProof="0" dirty="0" err="1">
                <a:latin typeface="Open Sans" panose="020B0606030504020204" pitchFamily="34" charset="0"/>
                <a:ea typeface="Open Sans" panose="020B0606030504020204" pitchFamily="34" charset="0"/>
                <a:cs typeface="Open Sans" panose="020B0606030504020204" pitchFamily="34" charset="0"/>
              </a:rPr>
              <a:t>Datacube</a:t>
            </a:r>
            <a:endParaRPr lang="en-US" noProof="0" dirty="0"/>
          </a:p>
        </p:txBody>
      </p:sp>
      <p:sp>
        <p:nvSpPr>
          <p:cNvPr id="3" name="Content Placeholder 2">
            <a:extLst>
              <a:ext uri="{FF2B5EF4-FFF2-40B4-BE49-F238E27FC236}">
                <a16:creationId xmlns:a16="http://schemas.microsoft.com/office/drawing/2014/main" id="{97016C5E-D426-1D66-808D-5F5E768AB91C}"/>
              </a:ext>
            </a:extLst>
          </p:cNvPr>
          <p:cNvSpPr>
            <a:spLocks noGrp="1"/>
          </p:cNvSpPr>
          <p:nvPr>
            <p:ph idx="1"/>
          </p:nvPr>
        </p:nvSpPr>
        <p:spPr>
          <a:xfrm>
            <a:off x="838200" y="1922106"/>
            <a:ext cx="10515600" cy="4061501"/>
          </a:xfrm>
        </p:spPr>
        <p:txBody>
          <a:bodyPr>
            <a:normAutofit/>
          </a:bodyPr>
          <a:lstStyle/>
          <a:p>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Properties</a:t>
            </a:r>
          </a:p>
          <a:p>
            <a:r>
              <a:rPr lang="en-US" b="1" noProof="0" dirty="0">
                <a:latin typeface="Open Sans" panose="020B0606030504020204" pitchFamily="34" charset="0"/>
                <a:ea typeface="Open Sans" panose="020B0606030504020204" pitchFamily="34" charset="0"/>
                <a:cs typeface="Open Sans" panose="020B0606030504020204" pitchFamily="34" charset="0"/>
              </a:rPr>
              <a:t>Variables</a:t>
            </a:r>
          </a:p>
          <a:p>
            <a:endParaRPr lang="en-US" b="1"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0B3208FC-1169-0330-3ACF-017232BD335D}"/>
              </a:ext>
            </a:extLst>
          </p:cNvPr>
          <p:cNvSpPr>
            <a:spLocks noGrp="1"/>
          </p:cNvSpPr>
          <p:nvPr>
            <p:ph type="sldNum" sz="quarter" idx="4"/>
          </p:nvPr>
        </p:nvSpPr>
        <p:spPr/>
        <p:txBody>
          <a:bodyPr/>
          <a:lstStyle/>
          <a:p>
            <a:fld id="{AE208ADF-3ADD-483D-A721-14E3EEE2C135}" type="slidenum">
              <a:rPr lang="en-US" smtClean="0"/>
              <a:pPr/>
              <a:t>42</a:t>
            </a:fld>
            <a:endParaRPr lang="en-US" dirty="0"/>
          </a:p>
        </p:txBody>
      </p:sp>
    </p:spTree>
    <p:extLst>
      <p:ext uri="{BB962C8B-B14F-4D97-AF65-F5344CB8AC3E}">
        <p14:creationId xmlns:p14="http://schemas.microsoft.com/office/powerpoint/2010/main" val="8469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D037-318A-4777-4D79-E267D002BB61}"/>
              </a:ext>
            </a:extLst>
          </p:cNvPr>
          <p:cNvSpPr>
            <a:spLocks noGrp="1"/>
          </p:cNvSpPr>
          <p:nvPr>
            <p:ph type="title"/>
          </p:nvPr>
        </p:nvSpPr>
        <p:spPr/>
        <p:txBody>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properties</a:t>
            </a:r>
          </a:p>
        </p:txBody>
      </p:sp>
      <p:sp>
        <p:nvSpPr>
          <p:cNvPr id="3" name="Content Placeholder 2">
            <a:extLst>
              <a:ext uri="{FF2B5EF4-FFF2-40B4-BE49-F238E27FC236}">
                <a16:creationId xmlns:a16="http://schemas.microsoft.com/office/drawing/2014/main" id="{73A11394-BC9C-3E03-B774-4C942C68AFFD}"/>
              </a:ext>
            </a:extLst>
          </p:cNvPr>
          <p:cNvSpPr>
            <a:spLocks noGrp="1"/>
          </p:cNvSpPr>
          <p:nvPr>
            <p:ph idx="1"/>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Time Range : </a:t>
            </a:r>
            <a:r>
              <a:rPr lang="en-US" noProof="0" dirty="0">
                <a:latin typeface="Open Sans" panose="020B0606030504020204" pitchFamily="34" charset="0"/>
                <a:ea typeface="Open Sans" panose="020B0606030504020204" pitchFamily="34" charset="0"/>
                <a:cs typeface="Open Sans" panose="020B0606030504020204" pitchFamily="34" charset="0"/>
              </a:rPr>
              <a:t>2010-01-02 </a:t>
            </a:r>
            <a:r>
              <a:rPr lang="en-US" b="1" noProof="0" dirty="0">
                <a:latin typeface="Open Sans" panose="020B0606030504020204" pitchFamily="34" charset="0"/>
                <a:ea typeface="Open Sans" panose="020B0606030504020204" pitchFamily="34" charset="0"/>
                <a:cs typeface="Open Sans" panose="020B0606030504020204" pitchFamily="34" charset="0"/>
              </a:rPr>
              <a:t>to </a:t>
            </a:r>
            <a:r>
              <a:rPr lang="en-US" noProof="0" dirty="0">
                <a:latin typeface="Open Sans" panose="020B0606030504020204" pitchFamily="34" charset="0"/>
                <a:ea typeface="Open Sans" panose="020B0606030504020204" pitchFamily="34" charset="0"/>
                <a:cs typeface="Open Sans" panose="020B0606030504020204" pitchFamily="34" charset="0"/>
              </a:rPr>
              <a:t>2022-02-01</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Time Resolution: </a:t>
            </a:r>
            <a:r>
              <a:rPr lang="en-US" noProof="0" dirty="0">
                <a:latin typeface="Open Sans" panose="020B0606030504020204" pitchFamily="34" charset="0"/>
                <a:ea typeface="Open Sans" panose="020B0606030504020204" pitchFamily="34" charset="0"/>
                <a:cs typeface="Open Sans" panose="020B0606030504020204" pitchFamily="34" charset="0"/>
              </a:rPr>
              <a:t>1 day</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Spatial resolution: </a:t>
            </a:r>
            <a:r>
              <a:rPr lang="en-US" noProof="0" dirty="0">
                <a:latin typeface="Open Sans" panose="020B0606030504020204" pitchFamily="34" charset="0"/>
                <a:ea typeface="Open Sans" panose="020B0606030504020204" pitchFamily="34" charset="0"/>
                <a:cs typeface="Open Sans" panose="020B0606030504020204" pitchFamily="34" charset="0"/>
              </a:rPr>
              <a:t>1 km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a:t>
            </a:r>
          </a:p>
        </p:txBody>
      </p:sp>
      <p:sp>
        <p:nvSpPr>
          <p:cNvPr id="4" name="Date Placeholder 3">
            <a:extLst>
              <a:ext uri="{FF2B5EF4-FFF2-40B4-BE49-F238E27FC236}">
                <a16:creationId xmlns:a16="http://schemas.microsoft.com/office/drawing/2014/main" id="{F75E9E16-1415-7667-2087-7A6EE8F5AB8F}"/>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B463B05-27B1-5CA5-35CC-2625BB58017D}"/>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B47C4D17-F545-4C50-E1D6-A8FBB3A1FB65}"/>
              </a:ext>
            </a:extLst>
          </p:cNvPr>
          <p:cNvSpPr>
            <a:spLocks noGrp="1"/>
          </p:cNvSpPr>
          <p:nvPr>
            <p:ph type="sldNum" sz="quarter" idx="4"/>
          </p:nvPr>
        </p:nvSpPr>
        <p:spPr/>
        <p:txBody>
          <a:bodyPr/>
          <a:lstStyle/>
          <a:p>
            <a:fld id="{AE208ADF-3ADD-483D-A721-14E3EEE2C135}" type="slidenum">
              <a:rPr lang="en-US" smtClean="0"/>
              <a:pPr/>
              <a:t>43</a:t>
            </a:fld>
            <a:endParaRPr lang="en-US" dirty="0"/>
          </a:p>
        </p:txBody>
      </p:sp>
    </p:spTree>
    <p:extLst>
      <p:ext uri="{BB962C8B-B14F-4D97-AF65-F5344CB8AC3E}">
        <p14:creationId xmlns:p14="http://schemas.microsoft.com/office/powerpoint/2010/main" val="3410484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AE0042-6C26-D4F0-FDD6-444359931042}"/>
              </a:ext>
            </a:extLst>
          </p:cNvPr>
          <p:cNvSpPr>
            <a:spLocks noGrp="1"/>
          </p:cNvSpPr>
          <p:nvPr>
            <p:ph sz="half" idx="1"/>
          </p:nvPr>
        </p:nvSpPr>
        <p:spPr/>
        <p:txBody>
          <a:bodyPr>
            <a:normAutofit fontScale="92500"/>
          </a:bodyPr>
          <a:lstStyle/>
          <a:p>
            <a:r>
              <a:rPr lang="en-US" noProof="0" dirty="0">
                <a:latin typeface="Open Sans" panose="020B0606030504020204" pitchFamily="34" charset="0"/>
                <a:ea typeface="Open Sans" panose="020B0606030504020204" pitchFamily="34" charset="0"/>
                <a:cs typeface="Open Sans" panose="020B0606030504020204" pitchFamily="34" charset="0"/>
              </a:rPr>
              <a:t>Fpar_500m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p>
          <a:p>
            <a:r>
              <a:rPr lang="en-US" noProof="0" dirty="0">
                <a:latin typeface="Open Sans" panose="020B0606030504020204" pitchFamily="34" charset="0"/>
                <a:ea typeface="Open Sans" panose="020B0606030504020204" pitchFamily="34" charset="0"/>
                <a:cs typeface="Open Sans" panose="020B0606030504020204" pitchFamily="34" charset="0"/>
              </a:rPr>
              <a:t>FparStdDev_500m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_1_km_16_days_EVI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ET_500m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U10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V10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T2m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err="1">
                <a:latin typeface="Open Sans" panose="020B0606030504020204" pitchFamily="34" charset="0"/>
                <a:ea typeface="Open Sans" panose="020B0606030504020204" pitchFamily="34" charset="0"/>
                <a:cs typeface="Open Sans" panose="020B0606030504020204" pitchFamily="34" charset="0"/>
              </a:rPr>
              <a:t>tp</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DA9D0BC-61C6-9E10-47E6-A97C2A99747D}"/>
              </a:ext>
            </a:extLst>
          </p:cNvPr>
          <p:cNvSpPr>
            <a:spLocks noGrp="1"/>
          </p:cNvSpPr>
          <p:nvPr>
            <p:ph sz="half" idx="2"/>
          </p:nvPr>
        </p:nvSpPr>
        <p:spPr>
          <a:xfrm>
            <a:off x="6172200" y="1811756"/>
            <a:ext cx="5556380" cy="4365207"/>
          </a:xfrm>
        </p:spPr>
        <p:txBody>
          <a:bodyPr>
            <a:normAutofit fontScale="92500"/>
          </a:bodyPr>
          <a:lstStyle/>
          <a:p>
            <a:r>
              <a:rPr lang="en-US" noProof="0" dirty="0">
                <a:latin typeface="Open Sans" panose="020B0606030504020204" pitchFamily="34" charset="0"/>
                <a:ea typeface="Open Sans" panose="020B0606030504020204" pitchFamily="34" charset="0"/>
                <a:cs typeface="Open Sans" panose="020B0606030504020204" pitchFamily="34" charset="0"/>
              </a:rPr>
              <a:t>LST_Day_1km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LST_Night_1km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FWI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err="1">
                <a:latin typeface="Open Sans" panose="020B0606030504020204" pitchFamily="34" charset="0"/>
                <a:ea typeface="Open Sans" panose="020B0606030504020204" pitchFamily="34" charset="0"/>
                <a:cs typeface="Open Sans" panose="020B0606030504020204" pitchFamily="34" charset="0"/>
              </a:rPr>
              <a:t>First_Day</a:t>
            </a:r>
            <a:r>
              <a:rPr lang="en-US"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rPr>
              <a:t>categorical</a:t>
            </a:r>
            <a:endParaRPr lang="en-US"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err="1">
                <a:latin typeface="Open Sans" panose="020B0606030504020204" pitchFamily="34" charset="0"/>
                <a:ea typeface="Open Sans" panose="020B0606030504020204" pitchFamily="34" charset="0"/>
                <a:cs typeface="Open Sans" panose="020B0606030504020204" pitchFamily="34" charset="0"/>
              </a:rPr>
              <a:t>Last_Day</a:t>
            </a:r>
            <a:r>
              <a:rPr lang="en-US" i="1" noProof="0" dirty="0">
                <a:latin typeface="Open Sans" panose="020B0606030504020204" pitchFamily="34" charset="0"/>
                <a:ea typeface="Open Sans" panose="020B0606030504020204" pitchFamily="34" charset="0"/>
                <a:cs typeface="Open Sans" panose="020B0606030504020204" pitchFamily="34" charset="0"/>
              </a:rPr>
              <a:t> - </a:t>
            </a:r>
            <a:r>
              <a:rPr lang="en-US" i="1"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rPr>
              <a:t>categorical</a:t>
            </a:r>
            <a:endParaRPr lang="en-US"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err="1">
                <a:latin typeface="Open Sans" panose="020B0606030504020204" pitchFamily="34" charset="0"/>
                <a:ea typeface="Open Sans" panose="020B0606030504020204" pitchFamily="34" charset="0"/>
                <a:cs typeface="Open Sans" panose="020B0606030504020204" pitchFamily="34" charset="0"/>
              </a:rPr>
              <a:t>Burn_Date_Uncertainty</a:t>
            </a:r>
            <a:r>
              <a:rPr lang="en-US" i="1" noProof="0" dirty="0">
                <a:latin typeface="Open Sans" panose="020B0606030504020204" pitchFamily="34" charset="0"/>
                <a:ea typeface="Open Sans" panose="020B0606030504020204" pitchFamily="34" charset="0"/>
                <a:cs typeface="Open Sans" panose="020B0606030504020204" pitchFamily="34" charset="0"/>
              </a:rPr>
              <a:t> - </a:t>
            </a:r>
            <a:r>
              <a:rPr lang="en-US" i="1"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rPr>
              <a:t>categorical</a:t>
            </a:r>
            <a:endParaRPr lang="en-US"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err="1">
                <a:latin typeface="Open Sans" panose="020B0606030504020204" pitchFamily="34" charset="0"/>
                <a:ea typeface="Open Sans" panose="020B0606030504020204" pitchFamily="34" charset="0"/>
                <a:cs typeface="Open Sans" panose="020B0606030504020204" pitchFamily="34" charset="0"/>
              </a:rPr>
              <a:t>FireMask</a:t>
            </a:r>
            <a:r>
              <a:rPr lang="en-US" i="1" noProof="0" dirty="0">
                <a:latin typeface="Open Sans" panose="020B0606030504020204" pitchFamily="34" charset="0"/>
                <a:ea typeface="Open Sans" panose="020B0606030504020204" pitchFamily="34" charset="0"/>
                <a:cs typeface="Open Sans" panose="020B0606030504020204" pitchFamily="34" charset="0"/>
              </a:rPr>
              <a:t> - </a:t>
            </a:r>
            <a:r>
              <a:rPr lang="en-US" i="1"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rPr>
              <a:t>categorical</a:t>
            </a:r>
            <a:endParaRPr lang="en-US" noProof="0" dirty="0">
              <a:solidFill>
                <a:srgbClr val="0070C0">
                  <a:alpha val="85000"/>
                </a:srgbClr>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latin typeface="Open Sans" panose="020B0606030504020204" pitchFamily="34" charset="0"/>
                <a:ea typeface="Open Sans" panose="020B0606030504020204" pitchFamily="34" charset="0"/>
                <a:cs typeface="Open Sans" panose="020B0606030504020204" pitchFamily="34" charset="0"/>
              </a:rPr>
              <a:t>Density </a:t>
            </a:r>
            <a:r>
              <a:rPr lang="en-US" i="1" noProof="0" dirty="0">
                <a:latin typeface="Open Sans" panose="020B0606030504020204" pitchFamily="34" charset="0"/>
                <a:ea typeface="Open Sans" panose="020B0606030504020204" pitchFamily="34" charset="0"/>
                <a:cs typeface="Open Sans" panose="020B0606030504020204" pitchFamily="34" charset="0"/>
              </a:rPr>
              <a:t>- </a:t>
            </a:r>
            <a:r>
              <a:rPr lang="en-US" i="1"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rPr>
              <a:t>continuous</a:t>
            </a:r>
            <a:endParaRPr lang="en-US" noProof="0" dirty="0">
              <a:solidFill>
                <a:srgbClr val="92D050">
                  <a:alpha val="85000"/>
                </a:srgb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F6B6B63B-1906-D2ED-17FC-AD297A6D73A4}"/>
              </a:ext>
            </a:extLst>
          </p:cNvPr>
          <p:cNvSpPr>
            <a:spLocks noGrp="1"/>
          </p:cNvSpPr>
          <p:nvPr>
            <p:ph type="title"/>
          </p:nvPr>
        </p:nvSpPr>
        <p:spPr/>
        <p:txBody>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Variables</a:t>
            </a:r>
          </a:p>
        </p:txBody>
      </p:sp>
    </p:spTree>
    <p:extLst>
      <p:ext uri="{BB962C8B-B14F-4D97-AF65-F5344CB8AC3E}">
        <p14:creationId xmlns:p14="http://schemas.microsoft.com/office/powerpoint/2010/main" val="1735666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A62C23-895E-16D8-6459-BB8830CA6136}"/>
              </a:ext>
            </a:extLst>
          </p:cNvPr>
          <p:cNvSpPr>
            <a:spLocks noGrp="1"/>
          </p:cNvSpPr>
          <p:nvPr>
            <p:ph sz="half" idx="1"/>
          </p:nvPr>
        </p:nvSpPr>
        <p:spPr>
          <a:xfrm>
            <a:off x="838200" y="1811756"/>
            <a:ext cx="5181600" cy="2228399"/>
          </a:xfrm>
        </p:spPr>
        <p:txBody>
          <a:bodyPr/>
          <a:lstStyle/>
          <a:p>
            <a:pPr marL="0" indent="0">
              <a:buNone/>
            </a:pPr>
            <a:r>
              <a:rPr lang="en-US" b="1" u="sng" noProof="0" dirty="0">
                <a:latin typeface="Open Sans" panose="020B0606030504020204" pitchFamily="34" charset="0"/>
                <a:ea typeface="Open Sans" panose="020B0606030504020204" pitchFamily="34" charset="0"/>
                <a:cs typeface="Open Sans" panose="020B0606030504020204" pitchFamily="34" charset="0"/>
              </a:rPr>
              <a:t>Pre-Processing</a:t>
            </a:r>
          </a:p>
          <a:p>
            <a:r>
              <a:rPr lang="en-US" noProof="0" dirty="0">
                <a:latin typeface="Open Sans" panose="020B0606030504020204" pitchFamily="34" charset="0"/>
                <a:ea typeface="Open Sans" panose="020B0606030504020204" pitchFamily="34" charset="0"/>
                <a:cs typeface="Open Sans" panose="020B0606030504020204" pitchFamily="34" charset="0"/>
              </a:rPr>
              <a:t>Clean the data</a:t>
            </a:r>
          </a:p>
          <a:p>
            <a:r>
              <a:rPr lang="en-US" noProof="0" dirty="0">
                <a:latin typeface="Open Sans" panose="020B0606030504020204" pitchFamily="34" charset="0"/>
                <a:ea typeface="Open Sans" panose="020B0606030504020204" pitchFamily="34" charset="0"/>
                <a:cs typeface="Open Sans" panose="020B0606030504020204" pitchFamily="34" charset="0"/>
              </a:rPr>
              <a:t>Split the data (Learning / testing)</a:t>
            </a:r>
          </a:p>
        </p:txBody>
      </p:sp>
      <p:sp>
        <p:nvSpPr>
          <p:cNvPr id="3" name="Content Placeholder 2">
            <a:extLst>
              <a:ext uri="{FF2B5EF4-FFF2-40B4-BE49-F238E27FC236}">
                <a16:creationId xmlns:a16="http://schemas.microsoft.com/office/drawing/2014/main" id="{35CB7968-CF0C-9B54-1F98-0286310ACB2B}"/>
              </a:ext>
            </a:extLst>
          </p:cNvPr>
          <p:cNvSpPr>
            <a:spLocks noGrp="1"/>
          </p:cNvSpPr>
          <p:nvPr>
            <p:ph sz="half" idx="2"/>
          </p:nvPr>
        </p:nvSpPr>
        <p:spPr>
          <a:xfrm>
            <a:off x="6172200" y="1811756"/>
            <a:ext cx="5181600" cy="1855175"/>
          </a:xfrm>
        </p:spPr>
        <p:txBody>
          <a:bodyPr/>
          <a:lstStyle/>
          <a:p>
            <a:pPr marL="0" indent="0">
              <a:buNone/>
            </a:pPr>
            <a:r>
              <a:rPr lang="en-US" b="1" u="sng" noProof="0" dirty="0">
                <a:latin typeface="Open Sans" panose="020B0606030504020204" pitchFamily="34" charset="0"/>
                <a:ea typeface="Open Sans" panose="020B0606030504020204" pitchFamily="34" charset="0"/>
                <a:cs typeface="Open Sans" panose="020B0606030504020204" pitchFamily="34" charset="0"/>
              </a:rPr>
              <a:t>ML – Model</a:t>
            </a:r>
          </a:p>
          <a:p>
            <a:r>
              <a:rPr lang="en-US" noProof="0" dirty="0">
                <a:latin typeface="Open Sans" panose="020B0606030504020204" pitchFamily="34" charset="0"/>
                <a:ea typeface="Open Sans" panose="020B0606030504020204" pitchFamily="34" charset="0"/>
                <a:cs typeface="Open Sans" panose="020B0606030504020204" pitchFamily="34" charset="0"/>
              </a:rPr>
              <a:t>Define the model to use</a:t>
            </a:r>
          </a:p>
          <a:p>
            <a:r>
              <a:rPr lang="en-US" noProof="0" dirty="0">
                <a:latin typeface="Open Sans" panose="020B0606030504020204" pitchFamily="34" charset="0"/>
                <a:ea typeface="Open Sans" panose="020B0606030504020204" pitchFamily="34" charset="0"/>
                <a:cs typeface="Open Sans" panose="020B0606030504020204" pitchFamily="34" charset="0"/>
              </a:rPr>
              <a:t>Test the model</a:t>
            </a:r>
          </a:p>
        </p:txBody>
      </p:sp>
      <p:sp>
        <p:nvSpPr>
          <p:cNvPr id="4" name="Title 3">
            <a:extLst>
              <a:ext uri="{FF2B5EF4-FFF2-40B4-BE49-F238E27FC236}">
                <a16:creationId xmlns:a16="http://schemas.microsoft.com/office/drawing/2014/main" id="{D2198E12-A95B-4D36-3EF3-5153EA15BE74}"/>
              </a:ext>
            </a:extLst>
          </p:cNvPr>
          <p:cNvSpPr>
            <a:spLocks noGrp="1"/>
          </p:cNvSpPr>
          <p:nvPr>
            <p:ph type="title"/>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Next Step</a:t>
            </a:r>
          </a:p>
        </p:txBody>
      </p:sp>
      <p:sp>
        <p:nvSpPr>
          <p:cNvPr id="5" name="Content Placeholder 1">
            <a:extLst>
              <a:ext uri="{FF2B5EF4-FFF2-40B4-BE49-F238E27FC236}">
                <a16:creationId xmlns:a16="http://schemas.microsoft.com/office/drawing/2014/main" id="{6D0CBC31-9220-0461-56CE-42C48FFE8D46}"/>
              </a:ext>
            </a:extLst>
          </p:cNvPr>
          <p:cNvSpPr txBox="1">
            <a:spLocks/>
          </p:cNvSpPr>
          <p:nvPr/>
        </p:nvSpPr>
        <p:spPr>
          <a:xfrm>
            <a:off x="4428892" y="4337573"/>
            <a:ext cx="4860074" cy="15577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Open Sans" panose="020B0606030504020204" pitchFamily="34" charset="0"/>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Open Sans" panose="020B0606030504020204" pitchFamily="34" charset="0"/>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Open Sans" panose="020B0606030504020204" pitchFamily="34" charset="0"/>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Open Sans" panose="020B0606030504020204" pitchFamily="34" charset="0"/>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u="sng" dirty="0">
                <a:ea typeface="Open Sans" panose="020B0606030504020204" pitchFamily="34" charset="0"/>
                <a:cs typeface="Open Sans" panose="020B0606030504020204" pitchFamily="34" charset="0"/>
              </a:rPr>
              <a:t>DevOps</a:t>
            </a:r>
          </a:p>
          <a:p>
            <a:r>
              <a:rPr lang="fr-FR" dirty="0">
                <a:ea typeface="Open Sans" panose="020B0606030504020204" pitchFamily="34" charset="0"/>
                <a:cs typeface="Open Sans" panose="020B0606030504020204" pitchFamily="34" charset="0"/>
              </a:rPr>
              <a:t>Data versioning</a:t>
            </a:r>
          </a:p>
          <a:p>
            <a:endParaRPr lang="fr-FR" dirty="0">
              <a:ea typeface="Open Sans" panose="020B0606030504020204" pitchFamily="34" charset="0"/>
              <a:cs typeface="Open Sans" panose="020B0606030504020204" pitchFamily="34" charset="0"/>
            </a:endParaRPr>
          </a:p>
          <a:p>
            <a:endParaRPr lang="fr-FR" dirty="0">
              <a:ea typeface="Open Sans" panose="020B0606030504020204" pitchFamily="34" charset="0"/>
              <a:cs typeface="Open Sans" panose="020B0606030504020204" pitchFamily="34" charset="0"/>
            </a:endParaRPr>
          </a:p>
        </p:txBody>
      </p:sp>
      <p:sp>
        <p:nvSpPr>
          <p:cNvPr id="6" name="Content Placeholder 2">
            <a:extLst>
              <a:ext uri="{FF2B5EF4-FFF2-40B4-BE49-F238E27FC236}">
                <a16:creationId xmlns:a16="http://schemas.microsoft.com/office/drawing/2014/main" id="{CFA747A6-1BDD-C19C-EFAC-78F9308568AE}"/>
              </a:ext>
            </a:extLst>
          </p:cNvPr>
          <p:cNvSpPr txBox="1">
            <a:spLocks/>
          </p:cNvSpPr>
          <p:nvPr/>
        </p:nvSpPr>
        <p:spPr>
          <a:xfrm>
            <a:off x="6019800" y="4040155"/>
            <a:ext cx="5181600" cy="18551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Open Sans" panose="020B0606030504020204" pitchFamily="34" charset="0"/>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Open Sans" panose="020B0606030504020204" pitchFamily="34" charset="0"/>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Open Sans" panose="020B0606030504020204" pitchFamily="34" charset="0"/>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Open Sans" panose="020B0606030504020204" pitchFamily="34" charset="0"/>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Open Sans" panose="020B06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7978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1849FB-246E-00F7-2498-537734192A4F}"/>
              </a:ext>
            </a:extLst>
          </p:cNvPr>
          <p:cNvSpPr>
            <a:spLocks noGrp="1"/>
          </p:cNvSpPr>
          <p:nvPr>
            <p:ph sz="half" idx="1"/>
          </p:nvPr>
        </p:nvSpPr>
        <p:spPr/>
        <p:txBody>
          <a:bodyPr/>
          <a:lstStyle/>
          <a:p>
            <a:r>
              <a:rPr lang="en-US" dirty="0"/>
              <a:t>Dependencies</a:t>
            </a:r>
          </a:p>
          <a:p>
            <a:r>
              <a:rPr lang="en-US" dirty="0"/>
              <a:t>Projection</a:t>
            </a:r>
          </a:p>
          <a:p>
            <a:r>
              <a:rPr lang="en-US" dirty="0"/>
              <a:t>Merging of data</a:t>
            </a:r>
          </a:p>
          <a:p>
            <a:r>
              <a:rPr lang="en-US" dirty="0"/>
              <a:t>Learn: Raster, shapefile, spatiotemporal data,...</a:t>
            </a:r>
          </a:p>
          <a:p>
            <a:endParaRPr lang="en-US" dirty="0"/>
          </a:p>
        </p:txBody>
      </p:sp>
      <p:sp>
        <p:nvSpPr>
          <p:cNvPr id="3" name="Content Placeholder 2">
            <a:extLst>
              <a:ext uri="{FF2B5EF4-FFF2-40B4-BE49-F238E27FC236}">
                <a16:creationId xmlns:a16="http://schemas.microsoft.com/office/drawing/2014/main" id="{A0159A48-B724-EEB2-2924-F1082AABD198}"/>
              </a:ext>
            </a:extLst>
          </p:cNvPr>
          <p:cNvSpPr>
            <a:spLocks noGrp="1"/>
          </p:cNvSpPr>
          <p:nvPr>
            <p:ph sz="half" idx="2"/>
          </p:nvPr>
        </p:nvSpPr>
        <p:spPr/>
        <p:txBody>
          <a:bodyPr/>
          <a:lstStyle/>
          <a:p>
            <a:r>
              <a:rPr lang="en-US" dirty="0"/>
              <a:t>Unbalanced Dataset</a:t>
            </a:r>
          </a:p>
          <a:p>
            <a:endParaRPr lang="en-US" dirty="0"/>
          </a:p>
        </p:txBody>
      </p:sp>
      <p:sp>
        <p:nvSpPr>
          <p:cNvPr id="4" name="Title 3">
            <a:extLst>
              <a:ext uri="{FF2B5EF4-FFF2-40B4-BE49-F238E27FC236}">
                <a16:creationId xmlns:a16="http://schemas.microsoft.com/office/drawing/2014/main" id="{287531E6-3DCA-DA45-CBE8-E3AAB3495718}"/>
              </a:ext>
            </a:extLst>
          </p:cNvPr>
          <p:cNvSpPr>
            <a:spLocks noGrp="1"/>
          </p:cNvSpPr>
          <p:nvPr>
            <p:ph type="title"/>
          </p:nvPr>
        </p:nvSpPr>
        <p:spPr/>
        <p:txBody>
          <a:bodyPr/>
          <a:lstStyle/>
          <a:p>
            <a:r>
              <a:rPr lang="en-US" b="1" dirty="0"/>
              <a:t>Difficulty</a:t>
            </a:r>
          </a:p>
        </p:txBody>
      </p:sp>
      <p:pic>
        <p:nvPicPr>
          <p:cNvPr id="5" name="Picture 4" descr="Chart, line chart, histogram&#10;&#10;Description automatically generated">
            <a:extLst>
              <a:ext uri="{FF2B5EF4-FFF2-40B4-BE49-F238E27FC236}">
                <a16:creationId xmlns:a16="http://schemas.microsoft.com/office/drawing/2014/main" id="{EC66A329-6038-D2BD-B69F-A891B58E02CE}"/>
              </a:ext>
            </a:extLst>
          </p:cNvPr>
          <p:cNvPicPr>
            <a:picLocks noChangeAspect="1"/>
          </p:cNvPicPr>
          <p:nvPr/>
        </p:nvPicPr>
        <p:blipFill>
          <a:blip r:embed="rId2"/>
          <a:stretch>
            <a:fillRect/>
          </a:stretch>
        </p:blipFill>
        <p:spPr>
          <a:xfrm>
            <a:off x="6323780" y="2573633"/>
            <a:ext cx="5682903" cy="2841452"/>
          </a:xfrm>
          <a:prstGeom prst="rect">
            <a:avLst/>
          </a:prstGeom>
        </p:spPr>
      </p:pic>
    </p:spTree>
    <p:extLst>
      <p:ext uri="{BB962C8B-B14F-4D97-AF65-F5344CB8AC3E}">
        <p14:creationId xmlns:p14="http://schemas.microsoft.com/office/powerpoint/2010/main" val="4055031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noProof="0" dirty="0"/>
              <a:t>Thank you</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20XX</a:t>
            </a: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3581399" y="6356350"/>
            <a:ext cx="5029203" cy="365125"/>
          </a:xfrm>
        </p:spPr>
        <p:txBody>
          <a:bodyPr/>
          <a:lstStyle/>
          <a:p>
            <a:r>
              <a:rPr lang="en-US" dirty="0"/>
              <a:t>Sample Text</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47</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9884-4DBD-FD35-E488-626014ED3BB6}"/>
              </a:ext>
            </a:extLst>
          </p:cNvPr>
          <p:cNvSpPr>
            <a:spLocks noGrp="1"/>
          </p:cNvSpPr>
          <p:nvPr>
            <p:ph type="title"/>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Aim of the </a:t>
            </a:r>
            <a:r>
              <a:rPr lang="en-US" b="1" noProof="0" dirty="0" err="1">
                <a:latin typeface="Open Sans" panose="020B0606030504020204" pitchFamily="34" charset="0"/>
                <a:ea typeface="Open Sans" panose="020B0606030504020204" pitchFamily="34" charset="0"/>
                <a:cs typeface="Open Sans" panose="020B0606030504020204" pitchFamily="34" charset="0"/>
              </a:rPr>
              <a:t>WildFire</a:t>
            </a:r>
            <a:r>
              <a:rPr lang="en-US" b="1" noProof="0" dirty="0">
                <a:latin typeface="Open Sans" panose="020B0606030504020204" pitchFamily="34" charset="0"/>
                <a:ea typeface="Open Sans" panose="020B0606030504020204" pitchFamily="34" charset="0"/>
                <a:cs typeface="Open Sans" panose="020B0606030504020204" pitchFamily="34" charset="0"/>
              </a:rPr>
              <a:t> Project</a:t>
            </a:r>
          </a:p>
        </p:txBody>
      </p:sp>
      <p:sp>
        <p:nvSpPr>
          <p:cNvPr id="3" name="Content Placeholder 2">
            <a:extLst>
              <a:ext uri="{FF2B5EF4-FFF2-40B4-BE49-F238E27FC236}">
                <a16:creationId xmlns:a16="http://schemas.microsoft.com/office/drawing/2014/main" id="{C69FF32C-15F5-894A-E2D0-7C17CC1C4634}"/>
              </a:ext>
            </a:extLst>
          </p:cNvPr>
          <p:cNvSpPr>
            <a:spLocks noGrp="1"/>
          </p:cNvSpPr>
          <p:nvPr>
            <p:ph idx="1"/>
          </p:nvPr>
        </p:nvSpPr>
        <p:spPr/>
        <p:txBody>
          <a:bodyPr>
            <a:normAutofit fontScale="92500" lnSpcReduction="10000"/>
          </a:bodyPr>
          <a:lstStyle/>
          <a:p>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Create a Python Artificial Intelligence to output a better result as the </a:t>
            </a:r>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FWI</a:t>
            </a:r>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 (Fire Weather Index) in term of </a:t>
            </a:r>
            <a:r>
              <a:rPr lang="en-US" u="sng"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accuracy, prediction and resolution, for cheaper</a:t>
            </a:r>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endPar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The output will be a risk map for a given </a:t>
            </a:r>
            <a:r>
              <a:rPr lang="en-US" dirty="0">
                <a:solidFill>
                  <a:schemeClr val="tx2"/>
                </a:solidFill>
                <a:ea typeface="Open Sans" panose="020B0606030504020204" pitchFamily="34" charset="0"/>
                <a:cs typeface="Open Sans" panose="020B0606030504020204" pitchFamily="34" charset="0"/>
              </a:rPr>
              <a:t>time (1day) and location (1km²) </a:t>
            </a:r>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of wildfire prediction (low risk, medium risk, high risk, …) targeted on the PACA France region.</a:t>
            </a:r>
          </a:p>
          <a:p>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We will be able to evaluate our model on 2 results:</a:t>
            </a:r>
          </a:p>
          <a:p>
            <a:pPr lvl="1"/>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Against the FWI results (using the FWI results)</a:t>
            </a:r>
          </a:p>
          <a:p>
            <a:pPr lvl="1"/>
            <a:r>
              <a:rPr lang="en-US"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Against the real world (using our database on past data)</a:t>
            </a:r>
          </a:p>
        </p:txBody>
      </p:sp>
      <p:sp>
        <p:nvSpPr>
          <p:cNvPr id="6" name="Slide Number Placeholder 5">
            <a:extLst>
              <a:ext uri="{FF2B5EF4-FFF2-40B4-BE49-F238E27FC236}">
                <a16:creationId xmlns:a16="http://schemas.microsoft.com/office/drawing/2014/main" id="{20F58A2E-3E77-C6AA-9EC8-E2E825279519}"/>
              </a:ext>
            </a:extLst>
          </p:cNvPr>
          <p:cNvSpPr>
            <a:spLocks noGrp="1"/>
          </p:cNvSpPr>
          <p:nvPr>
            <p:ph type="sldNum" sz="quarter" idx="4"/>
          </p:nvPr>
        </p:nvSpPr>
        <p:spPr/>
        <p:txBody>
          <a:bodyPr/>
          <a:lstStyle/>
          <a:p>
            <a:fld id="{AE208ADF-3ADD-483D-A721-14E3EEE2C135}" type="slidenum">
              <a:rPr lang="en-US" smtClean="0"/>
              <a:pPr/>
              <a:t>5</a:t>
            </a:fld>
            <a:endParaRPr lang="en-US" dirty="0"/>
          </a:p>
        </p:txBody>
      </p:sp>
    </p:spTree>
    <p:extLst>
      <p:ext uri="{BB962C8B-B14F-4D97-AF65-F5344CB8AC3E}">
        <p14:creationId xmlns:p14="http://schemas.microsoft.com/office/powerpoint/2010/main" val="97714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3068-FEE1-A2BE-AD56-A3D2776B0A2D}"/>
              </a:ext>
            </a:extLst>
          </p:cNvPr>
          <p:cNvSpPr>
            <a:spLocks noGrp="1"/>
          </p:cNvSpPr>
          <p:nvPr>
            <p:ph type="title"/>
          </p:nvPr>
        </p:nvSpPr>
        <p:spPr/>
        <p:txBody>
          <a:bodyPr/>
          <a:lstStyle/>
          <a:p>
            <a:r>
              <a:rPr lang="en-US" b="1" noProof="0" dirty="0">
                <a:latin typeface="Open Sans" panose="020B0606030504020204" pitchFamily="34" charset="0"/>
                <a:ea typeface="Open Sans" panose="020B0606030504020204" pitchFamily="34" charset="0"/>
                <a:cs typeface="Open Sans" panose="020B0606030504020204" pitchFamily="34" charset="0"/>
              </a:rPr>
              <a:t>Aim of the </a:t>
            </a:r>
            <a:r>
              <a:rPr lang="en-US" b="1" noProof="0" dirty="0" err="1">
                <a:latin typeface="Open Sans" panose="020B0606030504020204" pitchFamily="34" charset="0"/>
                <a:ea typeface="Open Sans" panose="020B0606030504020204" pitchFamily="34" charset="0"/>
                <a:cs typeface="Open Sans" panose="020B0606030504020204" pitchFamily="34" charset="0"/>
              </a:rPr>
              <a:t>WildFire</a:t>
            </a:r>
            <a:r>
              <a:rPr lang="en-US" b="1" noProof="0" dirty="0">
                <a:latin typeface="Open Sans" panose="020B0606030504020204" pitchFamily="34" charset="0"/>
                <a:ea typeface="Open Sans" panose="020B0606030504020204" pitchFamily="34" charset="0"/>
                <a:cs typeface="Open Sans" panose="020B0606030504020204" pitchFamily="34" charset="0"/>
              </a:rPr>
              <a:t> Project</a:t>
            </a:r>
            <a:endParaRPr lang="en-US" noProof="0" dirty="0"/>
          </a:p>
        </p:txBody>
      </p:sp>
      <p:sp>
        <p:nvSpPr>
          <p:cNvPr id="3" name="Text Placeholder 2">
            <a:extLst>
              <a:ext uri="{FF2B5EF4-FFF2-40B4-BE49-F238E27FC236}">
                <a16:creationId xmlns:a16="http://schemas.microsoft.com/office/drawing/2014/main" id="{87D46EDF-A1C1-6EC3-4C5D-FB8731A121C3}"/>
              </a:ext>
            </a:extLst>
          </p:cNvPr>
          <p:cNvSpPr>
            <a:spLocks noGrp="1"/>
          </p:cNvSpPr>
          <p:nvPr>
            <p:ph type="body" idx="1"/>
          </p:nvPr>
        </p:nvSpPr>
        <p:spPr/>
        <p:txBody>
          <a:bodyPr/>
          <a:lstStyle/>
          <a:p>
            <a:r>
              <a:rPr lang="en-US" noProof="0" dirty="0">
                <a:latin typeface="Open Sans" panose="020B0606030504020204" pitchFamily="34" charset="0"/>
                <a:ea typeface="Open Sans" panose="020B0606030504020204" pitchFamily="34" charset="0"/>
                <a:cs typeface="Open Sans" panose="020B0606030504020204" pitchFamily="34" charset="0"/>
              </a:rPr>
              <a:t>Must Have</a:t>
            </a:r>
          </a:p>
        </p:txBody>
      </p:sp>
      <p:sp>
        <p:nvSpPr>
          <p:cNvPr id="4" name="Content Placeholder 3">
            <a:extLst>
              <a:ext uri="{FF2B5EF4-FFF2-40B4-BE49-F238E27FC236}">
                <a16:creationId xmlns:a16="http://schemas.microsoft.com/office/drawing/2014/main" id="{60EE4C60-29F0-A6A1-6042-2D57BF350FC4}"/>
              </a:ext>
            </a:extLst>
          </p:cNvPr>
          <p:cNvSpPr>
            <a:spLocks noGrp="1"/>
          </p:cNvSpPr>
          <p:nvPr>
            <p:ph sz="half" idx="2"/>
          </p:nvPr>
        </p:nvSpPr>
        <p:spPr>
          <a:xfrm>
            <a:off x="839788" y="2390588"/>
            <a:ext cx="5157787" cy="1565592"/>
          </a:xfrm>
        </p:spPr>
        <p:txBody>
          <a:bodyPr>
            <a:normAutofit/>
          </a:bodyPr>
          <a:lstStyle/>
          <a:p>
            <a:r>
              <a:rPr lang="en-US" noProof="0" dirty="0">
                <a:latin typeface="Open Sans" panose="020B0606030504020204" pitchFamily="34" charset="0"/>
                <a:ea typeface="Open Sans" panose="020B0606030504020204" pitchFamily="34" charset="0"/>
                <a:cs typeface="Open Sans" panose="020B0606030504020204" pitchFamily="34" charset="0"/>
              </a:rPr>
              <a:t>Daily risk map</a:t>
            </a:r>
          </a:p>
          <a:p>
            <a:endParaRPr lang="en-US" noProof="0" dirty="0">
              <a:latin typeface="Open Sans" panose="020B0606030504020204" pitchFamily="34" charset="0"/>
              <a:ea typeface="Open Sans" panose="020B0606030504020204" pitchFamily="34" charset="0"/>
              <a:cs typeface="Open Sans" panose="020B0606030504020204" pitchFamily="34" charset="0"/>
            </a:endParaRPr>
          </a:p>
          <a:p>
            <a:endParaRPr lang="en-US" noProof="0" dirty="0"/>
          </a:p>
        </p:txBody>
      </p:sp>
      <p:sp>
        <p:nvSpPr>
          <p:cNvPr id="5" name="Text Placeholder 4">
            <a:extLst>
              <a:ext uri="{FF2B5EF4-FFF2-40B4-BE49-F238E27FC236}">
                <a16:creationId xmlns:a16="http://schemas.microsoft.com/office/drawing/2014/main" id="{B430F6B3-57D1-4E68-B196-39D93A3AB187}"/>
              </a:ext>
            </a:extLst>
          </p:cNvPr>
          <p:cNvSpPr>
            <a:spLocks noGrp="1"/>
          </p:cNvSpPr>
          <p:nvPr>
            <p:ph type="body" sz="quarter" idx="3"/>
          </p:nvPr>
        </p:nvSpPr>
        <p:spPr/>
        <p:txBody>
          <a:bodyPr/>
          <a:lstStyle/>
          <a:p>
            <a:r>
              <a:rPr lang="en-US" b="0" i="0" noProof="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Nice to have</a:t>
            </a:r>
            <a:endParaRPr lang="en-US" noProof="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Content Placeholder 5">
            <a:extLst>
              <a:ext uri="{FF2B5EF4-FFF2-40B4-BE49-F238E27FC236}">
                <a16:creationId xmlns:a16="http://schemas.microsoft.com/office/drawing/2014/main" id="{06604BD9-477A-8526-560D-E4747EE895EF}"/>
              </a:ext>
            </a:extLst>
          </p:cNvPr>
          <p:cNvSpPr>
            <a:spLocks noGrp="1"/>
          </p:cNvSpPr>
          <p:nvPr>
            <p:ph sz="quarter" idx="4"/>
          </p:nvPr>
        </p:nvSpPr>
        <p:spPr>
          <a:xfrm>
            <a:off x="6169024" y="2390587"/>
            <a:ext cx="5183188" cy="1969539"/>
          </a:xfrm>
        </p:spPr>
        <p:txBody>
          <a:bodyPr>
            <a:normAutofit/>
          </a:bodyPr>
          <a:lstStyle/>
          <a:p>
            <a:r>
              <a:rPr lang="en-US" noProof="0" dirty="0">
                <a:ea typeface="Open Sans" panose="020B0606030504020204" pitchFamily="34" charset="0"/>
                <a:cs typeface="Open Sans" panose="020B0606030504020204" pitchFamily="34" charset="0"/>
              </a:rPr>
              <a:t>Prediction map for the next day</a:t>
            </a:r>
            <a:endParaRPr lang="en-US" dirty="0">
              <a:ea typeface="Open Sans" panose="020B0606030504020204" pitchFamily="34" charset="0"/>
              <a:cs typeface="Open Sans" panose="020B0606030504020204" pitchFamily="34" charset="0"/>
            </a:endParaRPr>
          </a:p>
          <a:p>
            <a:r>
              <a:rPr lang="en-US" noProof="0" dirty="0">
                <a:ea typeface="Open Sans" panose="020B0606030504020204" pitchFamily="34" charset="0"/>
                <a:cs typeface="Open Sans" panose="020B0606030504020204" pitchFamily="34" charset="0"/>
              </a:rPr>
              <a:t>Create a container to run the script</a:t>
            </a:r>
          </a:p>
        </p:txBody>
      </p:sp>
      <p:sp>
        <p:nvSpPr>
          <p:cNvPr id="9" name="Slide Number Placeholder 8">
            <a:extLst>
              <a:ext uri="{FF2B5EF4-FFF2-40B4-BE49-F238E27FC236}">
                <a16:creationId xmlns:a16="http://schemas.microsoft.com/office/drawing/2014/main" id="{8AA176D0-72E3-CDD5-E929-E6C8DCB42513}"/>
              </a:ext>
            </a:extLst>
          </p:cNvPr>
          <p:cNvSpPr>
            <a:spLocks noGrp="1"/>
          </p:cNvSpPr>
          <p:nvPr>
            <p:ph type="sldNum" sz="quarter" idx="12"/>
          </p:nvPr>
        </p:nvSpPr>
        <p:spPr/>
        <p:txBody>
          <a:bodyPr/>
          <a:lstStyle/>
          <a:p>
            <a:fld id="{AE208ADF-3ADD-483D-A721-14E3EEE2C135}" type="slidenum">
              <a:rPr lang="en-US" smtClean="0"/>
              <a:pPr/>
              <a:t>6</a:t>
            </a:fld>
            <a:endParaRPr lang="en-US" dirty="0"/>
          </a:p>
        </p:txBody>
      </p:sp>
    </p:spTree>
    <p:extLst>
      <p:ext uri="{BB962C8B-B14F-4D97-AF65-F5344CB8AC3E}">
        <p14:creationId xmlns:p14="http://schemas.microsoft.com/office/powerpoint/2010/main" val="382678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A296-A6CD-2CB5-AA9A-8F88BCA90497}"/>
              </a:ext>
            </a:extLst>
          </p:cNvPr>
          <p:cNvSpPr>
            <a:spLocks noGrp="1"/>
          </p:cNvSpPr>
          <p:nvPr>
            <p:ph type="title"/>
          </p:nvPr>
        </p:nvSpPr>
        <p:spPr/>
        <p:txBody>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endParaRPr lang="en-US" dirty="0"/>
          </a:p>
        </p:txBody>
      </p:sp>
      <p:sp>
        <p:nvSpPr>
          <p:cNvPr id="3" name="Content Placeholder 2">
            <a:extLst>
              <a:ext uri="{FF2B5EF4-FFF2-40B4-BE49-F238E27FC236}">
                <a16:creationId xmlns:a16="http://schemas.microsoft.com/office/drawing/2014/main" id="{312DB603-C118-535F-CF8A-36528F8389F3}"/>
              </a:ext>
            </a:extLst>
          </p:cNvPr>
          <p:cNvSpPr>
            <a:spLocks noGrp="1"/>
          </p:cNvSpPr>
          <p:nvPr>
            <p:ph idx="1"/>
          </p:nvPr>
        </p:nvSpPr>
        <p:spPr/>
        <p:txBody>
          <a:bodyPr>
            <a:normAutofit fontScale="92500" lnSpcReduction="10000"/>
          </a:bodyPr>
          <a:lstStyle/>
          <a:p>
            <a:pPr marL="0" indent="0">
              <a:buNone/>
            </a:pPr>
            <a:r>
              <a:rPr lang="en-US" noProof="0" dirty="0">
                <a:latin typeface="Open Sans" panose="020B0606030504020204" pitchFamily="34" charset="0"/>
                <a:ea typeface="Open Sans" panose="020B0606030504020204" pitchFamily="34" charset="0"/>
                <a:cs typeface="Open Sans" panose="020B0606030504020204" pitchFamily="34" charset="0"/>
              </a:rPr>
              <a:t>Gather data which have an impact on wildfire, </a:t>
            </a:r>
            <a:r>
              <a:rPr lang="en-US" noProof="0" dirty="0" err="1">
                <a:latin typeface="Open Sans" panose="020B0606030504020204" pitchFamily="34" charset="0"/>
                <a:ea typeface="Open Sans" panose="020B0606030504020204" pitchFamily="34" charset="0"/>
                <a:cs typeface="Open Sans" panose="020B0606030504020204" pitchFamily="34" charset="0"/>
              </a:rPr>
              <a:t>groupe</a:t>
            </a:r>
            <a:r>
              <a:rPr lang="en-US" noProof="0" dirty="0">
                <a:latin typeface="Open Sans" panose="020B0606030504020204" pitchFamily="34" charset="0"/>
                <a:ea typeface="Open Sans" panose="020B0606030504020204" pitchFamily="34" charset="0"/>
                <a:cs typeface="Open Sans" panose="020B0606030504020204" pitchFamily="34" charset="0"/>
              </a:rPr>
              <a:t> those data (</a:t>
            </a:r>
            <a:r>
              <a:rPr lang="en-US" noProof="0" dirty="0" err="1">
                <a:latin typeface="Open Sans" panose="020B0606030504020204" pitchFamily="34" charset="0"/>
                <a:ea typeface="Open Sans" panose="020B0606030504020204" pitchFamily="34" charset="0"/>
                <a:cs typeface="Open Sans" panose="020B0606030504020204" pitchFamily="34" charset="0"/>
              </a:rPr>
              <a:t>datacube</a:t>
            </a:r>
            <a:r>
              <a:rPr lang="en-US" noProof="0" dirty="0">
                <a:latin typeface="Open Sans" panose="020B0606030504020204" pitchFamily="34" charset="0"/>
                <a:ea typeface="Open Sans" panose="020B0606030504020204" pitchFamily="34" charset="0"/>
                <a:cs typeface="Open Sans" panose="020B0606030504020204" pitchFamily="34" charset="0"/>
              </a:rPr>
              <a:t>), clean them (pre-processing), process them (ai-model).</a:t>
            </a:r>
          </a:p>
          <a:p>
            <a:pPr marL="0" indent="0">
              <a:buNone/>
            </a:pPr>
            <a:r>
              <a:rPr lang="en-US" noProof="0" dirty="0">
                <a:latin typeface="Open Sans" panose="020B0606030504020204" pitchFamily="34" charset="0"/>
                <a:ea typeface="Open Sans" panose="020B0606030504020204" pitchFamily="34" charset="0"/>
                <a:cs typeface="Open Sans" panose="020B0606030504020204" pitchFamily="34" charset="0"/>
              </a:rPr>
              <a:t>All the data should have some common setup in order to merge and compare them.</a:t>
            </a:r>
          </a:p>
          <a:p>
            <a:r>
              <a:rPr lang="en-US" b="1" noProof="0" dirty="0">
                <a:latin typeface="Open Sans" panose="020B0606030504020204" pitchFamily="34" charset="0"/>
                <a:ea typeface="Open Sans" panose="020B0606030504020204" pitchFamily="34" charset="0"/>
                <a:cs typeface="Open Sans" panose="020B0606030504020204" pitchFamily="34" charset="0"/>
              </a:rPr>
              <a:t>Time Range : </a:t>
            </a:r>
            <a:r>
              <a:rPr lang="en-US" noProof="0" dirty="0">
                <a:latin typeface="Open Sans" panose="020B0606030504020204" pitchFamily="34" charset="0"/>
                <a:ea typeface="Open Sans" panose="020B0606030504020204" pitchFamily="34" charset="0"/>
                <a:cs typeface="Open Sans" panose="020B0606030504020204" pitchFamily="34" charset="0"/>
              </a:rPr>
              <a:t>2010-01-02 </a:t>
            </a:r>
            <a:r>
              <a:rPr lang="en-US" b="1" noProof="0" dirty="0">
                <a:latin typeface="Open Sans" panose="020B0606030504020204" pitchFamily="34" charset="0"/>
                <a:ea typeface="Open Sans" panose="020B0606030504020204" pitchFamily="34" charset="0"/>
                <a:cs typeface="Open Sans" panose="020B0606030504020204" pitchFamily="34" charset="0"/>
              </a:rPr>
              <a:t>to </a:t>
            </a:r>
            <a:r>
              <a:rPr lang="en-US" noProof="0" dirty="0">
                <a:latin typeface="Open Sans" panose="020B0606030504020204" pitchFamily="34" charset="0"/>
                <a:ea typeface="Open Sans" panose="020B0606030504020204" pitchFamily="34" charset="0"/>
                <a:cs typeface="Open Sans" panose="020B0606030504020204" pitchFamily="34" charset="0"/>
              </a:rPr>
              <a:t>2022-02-01</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Time Resolution: </a:t>
            </a:r>
            <a:r>
              <a:rPr lang="en-US" noProof="0" dirty="0">
                <a:latin typeface="Open Sans" panose="020B0606030504020204" pitchFamily="34" charset="0"/>
                <a:ea typeface="Open Sans" panose="020B0606030504020204" pitchFamily="34" charset="0"/>
                <a:cs typeface="Open Sans" panose="020B0606030504020204" pitchFamily="34" charset="0"/>
              </a:rPr>
              <a:t>1 day</a:t>
            </a:r>
            <a:endParaRPr lang="en-US" b="1" noProof="0" dirty="0">
              <a:latin typeface="Open Sans" panose="020B0606030504020204" pitchFamily="34" charset="0"/>
              <a:ea typeface="Open Sans" panose="020B0606030504020204" pitchFamily="34" charset="0"/>
              <a:cs typeface="Open Sans" panose="020B0606030504020204" pitchFamily="34" charset="0"/>
            </a:endParaRPr>
          </a:p>
          <a:p>
            <a:r>
              <a:rPr lang="en-US" b="1" noProof="0" dirty="0">
                <a:latin typeface="Open Sans" panose="020B0606030504020204" pitchFamily="34" charset="0"/>
                <a:ea typeface="Open Sans" panose="020B0606030504020204" pitchFamily="34" charset="0"/>
                <a:cs typeface="Open Sans" panose="020B0606030504020204" pitchFamily="34" charset="0"/>
              </a:rPr>
              <a:t>Spatial resolution: </a:t>
            </a:r>
            <a:r>
              <a:rPr lang="en-US" noProof="0" dirty="0">
                <a:latin typeface="Open Sans" panose="020B0606030504020204" pitchFamily="34" charset="0"/>
                <a:ea typeface="Open Sans" panose="020B0606030504020204" pitchFamily="34" charset="0"/>
                <a:cs typeface="Open Sans" panose="020B0606030504020204" pitchFamily="34" charset="0"/>
              </a:rPr>
              <a:t>1 km</a:t>
            </a:r>
          </a:p>
          <a:p>
            <a:r>
              <a:rPr lang="en-US" b="1" noProof="0" dirty="0">
                <a:latin typeface="Open Sans" panose="020B0606030504020204" pitchFamily="34" charset="0"/>
                <a:ea typeface="Open Sans" panose="020B0606030504020204" pitchFamily="34" charset="0"/>
                <a:cs typeface="Open Sans" panose="020B0606030504020204" pitchFamily="34" charset="0"/>
              </a:rPr>
              <a:t>Projection:</a:t>
            </a:r>
            <a:r>
              <a:rPr lang="en-US" noProof="0" dirty="0">
                <a:latin typeface="Open Sans" panose="020B0606030504020204" pitchFamily="34" charset="0"/>
                <a:ea typeface="Open Sans" panose="020B0606030504020204" pitchFamily="34" charset="0"/>
                <a:cs typeface="Open Sans" panose="020B0606030504020204" pitchFamily="34" charset="0"/>
              </a:rPr>
              <a:t> sinusoidal</a:t>
            </a:r>
          </a:p>
          <a:p>
            <a:r>
              <a:rPr lang="en-US" b="1" noProof="0" dirty="0">
                <a:latin typeface="Open Sans" panose="020B0606030504020204" pitchFamily="34" charset="0"/>
                <a:ea typeface="Open Sans" panose="020B0606030504020204" pitchFamily="34" charset="0"/>
                <a:cs typeface="Open Sans" panose="020B0606030504020204" pitchFamily="34" charset="0"/>
              </a:rPr>
              <a:t>Spatial extent</a:t>
            </a:r>
            <a:r>
              <a:rPr lang="en-US" noProof="0" dirty="0">
                <a:latin typeface="Open Sans" panose="020B0606030504020204" pitchFamily="34" charset="0"/>
                <a:ea typeface="Open Sans" panose="020B0606030504020204" pitchFamily="34" charset="0"/>
                <a:cs typeface="Open Sans" panose="020B0606030504020204" pitchFamily="34" charset="0"/>
              </a:rPr>
              <a:t>: AOI, PACA region</a:t>
            </a:r>
          </a:p>
          <a:p>
            <a:endParaRPr lang="en-US" dirty="0"/>
          </a:p>
        </p:txBody>
      </p:sp>
      <p:sp>
        <p:nvSpPr>
          <p:cNvPr id="4" name="Date Placeholder 3">
            <a:extLst>
              <a:ext uri="{FF2B5EF4-FFF2-40B4-BE49-F238E27FC236}">
                <a16:creationId xmlns:a16="http://schemas.microsoft.com/office/drawing/2014/main" id="{7E2FE017-B588-D841-C066-4284937FBE2C}"/>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CDBC177-4346-23C0-FDA4-9B2EC0116F43}"/>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1C3FF009-A00F-F203-89CF-BF35C8EBF181}"/>
              </a:ext>
            </a:extLst>
          </p:cNvPr>
          <p:cNvSpPr>
            <a:spLocks noGrp="1"/>
          </p:cNvSpPr>
          <p:nvPr>
            <p:ph type="sldNum" sz="quarter" idx="4"/>
          </p:nvPr>
        </p:nvSpPr>
        <p:spPr/>
        <p:txBody>
          <a:bodyPr/>
          <a:lstStyle/>
          <a:p>
            <a:fld id="{AE208ADF-3ADD-483D-A721-14E3EEE2C135}" type="slidenum">
              <a:rPr lang="en-US" smtClean="0"/>
              <a:pPr/>
              <a:t>7</a:t>
            </a:fld>
            <a:endParaRPr lang="en-US" dirty="0"/>
          </a:p>
        </p:txBody>
      </p:sp>
    </p:spTree>
    <p:extLst>
      <p:ext uri="{BB962C8B-B14F-4D97-AF65-F5344CB8AC3E}">
        <p14:creationId xmlns:p14="http://schemas.microsoft.com/office/powerpoint/2010/main" val="1095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0058-5B5F-7F9E-FCBD-B5B62495AAE2}"/>
              </a:ext>
            </a:extLst>
          </p:cNvPr>
          <p:cNvSpPr>
            <a:spLocks noGrp="1"/>
          </p:cNvSpPr>
          <p:nvPr>
            <p:ph type="title"/>
          </p:nvPr>
        </p:nvSpPr>
        <p:spPr/>
        <p:txBody>
          <a:bodyPr>
            <a:noAutofit/>
          </a:bodyPr>
          <a:lstStyle/>
          <a:p>
            <a:r>
              <a:rPr lang="en-US" sz="3200"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sz="3200" b="1" noProof="0" dirty="0">
                <a:latin typeface="Open Sans" panose="020B0606030504020204" pitchFamily="34" charset="0"/>
                <a:ea typeface="Open Sans" panose="020B0606030504020204" pitchFamily="34" charset="0"/>
                <a:cs typeface="Open Sans" panose="020B0606030504020204" pitchFamily="34" charset="0"/>
              </a:rPr>
              <a:t> - Time Range </a:t>
            </a:r>
            <a:r>
              <a:rPr lang="en-US" sz="3200" noProof="0" dirty="0">
                <a:latin typeface="Open Sans" panose="020B0606030504020204" pitchFamily="34" charset="0"/>
                <a:ea typeface="Open Sans" panose="020B0606030504020204" pitchFamily="34" charset="0"/>
                <a:cs typeface="Open Sans" panose="020B0606030504020204" pitchFamily="34" charset="0"/>
              </a:rPr>
              <a:t>2010-01-02 </a:t>
            </a:r>
            <a:r>
              <a:rPr lang="en-US" sz="3200" b="1" noProof="0" dirty="0">
                <a:latin typeface="Open Sans" panose="020B0606030504020204" pitchFamily="34" charset="0"/>
                <a:ea typeface="Open Sans" panose="020B0606030504020204" pitchFamily="34" charset="0"/>
                <a:cs typeface="Open Sans" panose="020B0606030504020204" pitchFamily="34" charset="0"/>
              </a:rPr>
              <a:t>to </a:t>
            </a:r>
            <a:r>
              <a:rPr lang="en-US" sz="3200" noProof="0" dirty="0">
                <a:latin typeface="Open Sans" panose="020B0606030504020204" pitchFamily="34" charset="0"/>
                <a:ea typeface="Open Sans" panose="020B0606030504020204" pitchFamily="34" charset="0"/>
                <a:cs typeface="Open Sans" panose="020B0606030504020204" pitchFamily="34" charset="0"/>
              </a:rPr>
              <a:t>2022-02-01</a:t>
            </a:r>
            <a:endParaRPr lang="en-US" sz="3200" dirty="0"/>
          </a:p>
        </p:txBody>
      </p:sp>
      <p:sp>
        <p:nvSpPr>
          <p:cNvPr id="3" name="Content Placeholder 2">
            <a:extLst>
              <a:ext uri="{FF2B5EF4-FFF2-40B4-BE49-F238E27FC236}">
                <a16:creationId xmlns:a16="http://schemas.microsoft.com/office/drawing/2014/main" id="{B8EFD268-43A0-E05D-3E9A-02640D6A0F1B}"/>
              </a:ext>
            </a:extLst>
          </p:cNvPr>
          <p:cNvSpPr>
            <a:spLocks noGrp="1"/>
          </p:cNvSpPr>
          <p:nvPr>
            <p:ph idx="1"/>
          </p:nvPr>
        </p:nvSpPr>
        <p:spPr/>
        <p:txBody>
          <a:bodyPr/>
          <a:lstStyle/>
          <a:p>
            <a:r>
              <a:rPr lang="en-US" dirty="0"/>
              <a:t>Large enough to have a good insight</a:t>
            </a:r>
          </a:p>
          <a:p>
            <a:r>
              <a:rPr lang="en-US" dirty="0"/>
              <a:t>Not too fare because of climate change</a:t>
            </a:r>
          </a:p>
          <a:p>
            <a:r>
              <a:rPr lang="fr-FR" dirty="0" err="1"/>
              <a:t>Already</a:t>
            </a:r>
            <a:r>
              <a:rPr lang="fr-FR" dirty="0"/>
              <a:t> </a:t>
            </a:r>
            <a:r>
              <a:rPr lang="fr-FR" dirty="0" err="1"/>
              <a:t>available</a:t>
            </a:r>
            <a:r>
              <a:rPr lang="fr-FR" dirty="0"/>
              <a:t> or transformable data</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8322DF44-ECB1-3BE0-0C51-357D79495D44}"/>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E3520E-3091-DA1B-EAEA-31560A4B8628}"/>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3EA68E0D-90EF-8CDE-7C5A-30303D060841}"/>
              </a:ext>
            </a:extLst>
          </p:cNvPr>
          <p:cNvSpPr>
            <a:spLocks noGrp="1"/>
          </p:cNvSpPr>
          <p:nvPr>
            <p:ph type="sldNum" sz="quarter" idx="4"/>
          </p:nvPr>
        </p:nvSpPr>
        <p:spPr/>
        <p:txBody>
          <a:bodyPr/>
          <a:lstStyle/>
          <a:p>
            <a:fld id="{AE208ADF-3ADD-483D-A721-14E3EEE2C135}" type="slidenum">
              <a:rPr lang="en-US" smtClean="0"/>
              <a:pPr/>
              <a:t>8</a:t>
            </a:fld>
            <a:endParaRPr lang="en-US" dirty="0"/>
          </a:p>
        </p:txBody>
      </p:sp>
    </p:spTree>
    <p:extLst>
      <p:ext uri="{BB962C8B-B14F-4D97-AF65-F5344CB8AC3E}">
        <p14:creationId xmlns:p14="http://schemas.microsoft.com/office/powerpoint/2010/main" val="1808199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950D-5618-CEDF-D0A4-05DD06FDE8F9}"/>
              </a:ext>
            </a:extLst>
          </p:cNvPr>
          <p:cNvSpPr>
            <a:spLocks noGrp="1"/>
          </p:cNvSpPr>
          <p:nvPr>
            <p:ph type="title"/>
          </p:nvPr>
        </p:nvSpPr>
        <p:spPr/>
        <p:txBody>
          <a:bodyPr>
            <a:normAutofit/>
          </a:bodyPr>
          <a:lstStyle/>
          <a:p>
            <a:r>
              <a:rPr lang="en-US" b="1" noProof="0" dirty="0" err="1">
                <a:latin typeface="Open Sans" panose="020B0606030504020204" pitchFamily="34" charset="0"/>
                <a:ea typeface="Open Sans" panose="020B0606030504020204" pitchFamily="34" charset="0"/>
                <a:cs typeface="Open Sans" panose="020B0606030504020204" pitchFamily="34" charset="0"/>
              </a:rPr>
              <a:t>DataCube</a:t>
            </a:r>
            <a:r>
              <a:rPr lang="en-US" b="1" noProof="0" dirty="0">
                <a:latin typeface="Open Sans" panose="020B0606030504020204" pitchFamily="34" charset="0"/>
                <a:ea typeface="Open Sans" panose="020B0606030504020204" pitchFamily="34" charset="0"/>
                <a:cs typeface="Open Sans" panose="020B0606030504020204" pitchFamily="34" charset="0"/>
              </a:rPr>
              <a:t> - Time Resolution: </a:t>
            </a:r>
            <a:r>
              <a:rPr lang="en-US" noProof="0" dirty="0">
                <a:latin typeface="Open Sans" panose="020B0606030504020204" pitchFamily="34" charset="0"/>
                <a:ea typeface="Open Sans" panose="020B0606030504020204" pitchFamily="34" charset="0"/>
                <a:cs typeface="Open Sans" panose="020B0606030504020204" pitchFamily="34" charset="0"/>
              </a:rPr>
              <a:t>1 day</a:t>
            </a:r>
            <a:endParaRPr lang="en-US" dirty="0"/>
          </a:p>
        </p:txBody>
      </p:sp>
      <p:sp>
        <p:nvSpPr>
          <p:cNvPr id="3" name="Content Placeholder 2">
            <a:extLst>
              <a:ext uri="{FF2B5EF4-FFF2-40B4-BE49-F238E27FC236}">
                <a16:creationId xmlns:a16="http://schemas.microsoft.com/office/drawing/2014/main" id="{D677381A-771A-DD97-C8DA-E029EB451A5F}"/>
              </a:ext>
            </a:extLst>
          </p:cNvPr>
          <p:cNvSpPr>
            <a:spLocks noGrp="1"/>
          </p:cNvSpPr>
          <p:nvPr>
            <p:ph idx="1"/>
          </p:nvPr>
        </p:nvSpPr>
        <p:spPr/>
        <p:txBody>
          <a:bodyPr/>
          <a:lstStyle/>
          <a:p>
            <a:r>
              <a:rPr lang="fr-FR" dirty="0"/>
              <a:t>Able to </a:t>
            </a:r>
            <a:r>
              <a:rPr lang="fr-FR" dirty="0" err="1"/>
              <a:t>give</a:t>
            </a:r>
            <a:r>
              <a:rPr lang="fr-FR" dirty="0"/>
              <a:t> insight for the </a:t>
            </a:r>
            <a:r>
              <a:rPr lang="fr-FR" dirty="0" err="1"/>
              <a:t>next</a:t>
            </a:r>
            <a:r>
              <a:rPr lang="fr-FR" dirty="0"/>
              <a:t> </a:t>
            </a:r>
            <a:r>
              <a:rPr lang="fr-FR" dirty="0" err="1"/>
              <a:t>day</a:t>
            </a:r>
            <a:endParaRPr lang="fr-FR" dirty="0"/>
          </a:p>
          <a:p>
            <a:r>
              <a:rPr lang="fr-FR" dirty="0" err="1"/>
              <a:t>Already</a:t>
            </a:r>
            <a:r>
              <a:rPr lang="fr-FR" dirty="0"/>
              <a:t> </a:t>
            </a:r>
            <a:r>
              <a:rPr lang="fr-FR" dirty="0" err="1"/>
              <a:t>available</a:t>
            </a:r>
            <a:r>
              <a:rPr lang="fr-FR" dirty="0"/>
              <a:t> or transformable data</a:t>
            </a:r>
            <a:endParaRPr lang="en-US" dirty="0"/>
          </a:p>
        </p:txBody>
      </p:sp>
      <p:sp>
        <p:nvSpPr>
          <p:cNvPr id="4" name="Date Placeholder 3">
            <a:extLst>
              <a:ext uri="{FF2B5EF4-FFF2-40B4-BE49-F238E27FC236}">
                <a16:creationId xmlns:a16="http://schemas.microsoft.com/office/drawing/2014/main" id="{DE45D8F0-4257-8FBF-8C6A-D48C9D7E83AA}"/>
              </a:ext>
            </a:extLst>
          </p:cNvPr>
          <p:cNvSpPr>
            <a:spLocks noGrp="1"/>
          </p:cNvSpPr>
          <p:nvPr>
            <p:ph type="dt" sz="half" idx="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953B57-FBF6-5869-3157-2C8E663476D4}"/>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48398E25-D437-A730-D7BF-AC8C94FB4185}"/>
              </a:ext>
            </a:extLst>
          </p:cNvPr>
          <p:cNvSpPr>
            <a:spLocks noGrp="1"/>
          </p:cNvSpPr>
          <p:nvPr>
            <p:ph type="sldNum" sz="quarter" idx="4"/>
          </p:nvPr>
        </p:nvSpPr>
        <p:spPr/>
        <p:txBody>
          <a:bodyPr/>
          <a:lstStyle/>
          <a:p>
            <a:fld id="{AE208ADF-3ADD-483D-A721-14E3EEE2C135}" type="slidenum">
              <a:rPr lang="en-US" smtClean="0"/>
              <a:pPr/>
              <a:t>9</a:t>
            </a:fld>
            <a:endParaRPr lang="en-US" dirty="0"/>
          </a:p>
        </p:txBody>
      </p:sp>
    </p:spTree>
    <p:extLst>
      <p:ext uri="{BB962C8B-B14F-4D97-AF65-F5344CB8AC3E}">
        <p14:creationId xmlns:p14="http://schemas.microsoft.com/office/powerpoint/2010/main" val="975584801"/>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1629</TotalTime>
  <Words>2617</Words>
  <Application>Microsoft Office PowerPoint</Application>
  <PresentationFormat>Widescreen</PresentationFormat>
  <Paragraphs>410</Paragraphs>
  <Slides>47</Slides>
  <Notes>5</Notes>
  <HiddenSlides>28</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Open Sans</vt:lpstr>
      <vt:lpstr>PineVTI</vt:lpstr>
      <vt:lpstr>WildeFire Project</vt:lpstr>
      <vt:lpstr>Table of content</vt:lpstr>
      <vt:lpstr>State of the art - FWI</vt:lpstr>
      <vt:lpstr>State of the art - FWI</vt:lpstr>
      <vt:lpstr>Aim of the WildFire Project</vt:lpstr>
      <vt:lpstr>Aim of the WildFire Project</vt:lpstr>
      <vt:lpstr>DataCube</vt:lpstr>
      <vt:lpstr>DataCube - Time Range 2010-01-02 to 2022-02-01</vt:lpstr>
      <vt:lpstr>DataCube - Time Resolution: 1 day</vt:lpstr>
      <vt:lpstr>DataCube - Spatial resolution: 1 km</vt:lpstr>
      <vt:lpstr>DataCube - Projection: sinusoidal</vt:lpstr>
      <vt:lpstr>DataCube – Spatial extent: AOI, PACA region</vt:lpstr>
      <vt:lpstr>DataCube – Spatial extent: AOI, PACA region</vt:lpstr>
      <vt:lpstr>Datasets</vt:lpstr>
      <vt:lpstr>Datasets  - Leaf Area Index - Description</vt:lpstr>
      <vt:lpstr>Datasets  - Leaf Area Index - Visualization</vt:lpstr>
      <vt:lpstr>Datasets  - Leaf Area Index - Visualization</vt:lpstr>
      <vt:lpstr>Datasets  - NDVI - Comments</vt:lpstr>
      <vt:lpstr>Datasets  - NDVI - Description</vt:lpstr>
      <vt:lpstr>Datasets  - NDVI - Visualization</vt:lpstr>
      <vt:lpstr>Datasets  - NDVI - Comments</vt:lpstr>
      <vt:lpstr>Datasets  - Evapotranspiration - Description</vt:lpstr>
      <vt:lpstr>Datasets  - Evapotranspiration - Comments</vt:lpstr>
      <vt:lpstr>Datasets  - Meteorological data - Description</vt:lpstr>
      <vt:lpstr>Datasets  - Meteorological data - Comments</vt:lpstr>
      <vt:lpstr>Datasets  - Land Surface Temperature - Description</vt:lpstr>
      <vt:lpstr>Datasets  - Land Surface Temperature - Visualization</vt:lpstr>
      <vt:lpstr>Datasets  - Land Surface Temperature - Comments</vt:lpstr>
      <vt:lpstr>Datasets  - Fire Weather Index - Description</vt:lpstr>
      <vt:lpstr>Datasets  - Fire Weather Index - Visualization</vt:lpstr>
      <vt:lpstr>Datasets  - Fire Weather Index - Comments</vt:lpstr>
      <vt:lpstr>Datasets  - Active fire variable - Description</vt:lpstr>
      <vt:lpstr>Datasets  - Active fire variable – Comment – Burn_Date</vt:lpstr>
      <vt:lpstr>Datasets  - Active fire variable – Comments - Burn_Date_Uncertainty </vt:lpstr>
      <vt:lpstr>Datasets  - Active fire variable – Comments</vt:lpstr>
      <vt:lpstr>Datasets  - Burned mask variables - Description</vt:lpstr>
      <vt:lpstr>Datasets  - Burned mask variables - Visualization</vt:lpstr>
      <vt:lpstr>Datasets  - Burned mask variables - Comments</vt:lpstr>
      <vt:lpstr>Datasets  - Density  - Description</vt:lpstr>
      <vt:lpstr>Datasets  - Burned mask variables - Visualization</vt:lpstr>
      <vt:lpstr>Datasets  - Burned mask variables - Comments</vt:lpstr>
      <vt:lpstr>Datacube</vt:lpstr>
      <vt:lpstr>Datacube - properties</vt:lpstr>
      <vt:lpstr>DataCube - Variables</vt:lpstr>
      <vt:lpstr>Next Step</vt:lpstr>
      <vt:lpstr>Difficulty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WildeFire Project</dc:title>
  <dc:creator>Sascha Moccozet</dc:creator>
  <cp:lastModifiedBy>Sascha Moccozet</cp:lastModifiedBy>
  <cp:revision>14</cp:revision>
  <dcterms:created xsi:type="dcterms:W3CDTF">2022-10-05T09:04:22Z</dcterms:created>
  <dcterms:modified xsi:type="dcterms:W3CDTF">2022-10-15T07:49:02Z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